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</p:sldMasterIdLst>
  <p:notesMasterIdLst>
    <p:notesMasterId r:id="rId51"/>
  </p:notesMasterIdLst>
  <p:sldIdLst>
    <p:sldId id="259" r:id="rId2"/>
    <p:sldId id="295" r:id="rId3"/>
    <p:sldId id="296" r:id="rId4"/>
    <p:sldId id="297" r:id="rId5"/>
    <p:sldId id="298" r:id="rId6"/>
    <p:sldId id="299" r:id="rId7"/>
    <p:sldId id="300" r:id="rId8"/>
    <p:sldId id="301" r:id="rId9"/>
    <p:sldId id="302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310" r:id="rId18"/>
    <p:sldId id="311" r:id="rId19"/>
    <p:sldId id="312" r:id="rId20"/>
    <p:sldId id="313" r:id="rId21"/>
    <p:sldId id="314" r:id="rId22"/>
    <p:sldId id="315" r:id="rId23"/>
    <p:sldId id="316" r:id="rId24"/>
    <p:sldId id="317" r:id="rId25"/>
    <p:sldId id="318" r:id="rId26"/>
    <p:sldId id="319" r:id="rId27"/>
    <p:sldId id="320" r:id="rId28"/>
    <p:sldId id="321" r:id="rId29"/>
    <p:sldId id="322" r:id="rId30"/>
    <p:sldId id="323" r:id="rId31"/>
    <p:sldId id="324" r:id="rId32"/>
    <p:sldId id="325" r:id="rId33"/>
    <p:sldId id="327" r:id="rId34"/>
    <p:sldId id="328" r:id="rId35"/>
    <p:sldId id="329" r:id="rId36"/>
    <p:sldId id="330" r:id="rId37"/>
    <p:sldId id="331" r:id="rId38"/>
    <p:sldId id="332" r:id="rId39"/>
    <p:sldId id="333" r:id="rId40"/>
    <p:sldId id="334" r:id="rId41"/>
    <p:sldId id="335" r:id="rId42"/>
    <p:sldId id="336" r:id="rId43"/>
    <p:sldId id="337" r:id="rId44"/>
    <p:sldId id="338" r:id="rId45"/>
    <p:sldId id="339" r:id="rId46"/>
    <p:sldId id="340" r:id="rId47"/>
    <p:sldId id="341" r:id="rId48"/>
    <p:sldId id="342" r:id="rId49"/>
    <p:sldId id="294" r:id="rId5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23"/>
    <p:restoredTop sz="75456"/>
  </p:normalViewPr>
  <p:slideViewPr>
    <p:cSldViewPr>
      <p:cViewPr varScale="1">
        <p:scale>
          <a:sx n="64" d="100"/>
          <a:sy n="64" d="100"/>
        </p:scale>
        <p:origin x="2312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tiff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62B1D6-8B29-4576-8BF9-C029168734D1}" type="datetimeFigureOut">
              <a:rPr lang="zh-CN" altLang="en-US" smtClean="0"/>
              <a:t>2019/9/2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75B0B3-4BDA-47AE-8AAF-04CE7632D5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5944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、异步串行方式的特点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　　所谓异步通信，是指数据传送以字符为单位，字符与字符间的传送是完全异步的，位与位之间的传送基本上是同步的。异步串行通信的特点可以概括为：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①以字符为单位传送信息。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②相邻两字符间的间隔是任意长。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③因为一个字符中的比特位长度有限，所以需要的接收时钟和发送时钟只要相近就可以。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④异步方式特点简单的说就是：字符间异步，字符内部各位同步。</a:t>
            </a:r>
          </a:p>
          <a:p>
            <a:endParaRPr lang="en-US" dirty="0"/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、异步串行方式的数据格式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　　异步串行通信的数据格式如图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8-1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所示，每个字符（每帧信息）由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个部分组成：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位起始位，规定为低电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；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②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～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位数据位，即要传送的有效信息；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③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位奇偶校验位；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④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～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位停止位，规定为高电平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endParaRPr lang="en-US" dirty="0"/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、同步串行方式的特点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　　所谓同步通信，是指数据传送是以数据块（一组字符）为单位，字符与字符之间、字符内部的位与位之间都同步。同步串行通信的特点可以概括为：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①以数据块为单位传送信息。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②在一个数据块（信息帧）内，字符与字符间无间隔。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③因为一次传输的数据块中包含的数据较多，所以接收时钟与发送进钟严格同步，通常要有同步时钟。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、同步串行方式的数据格式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　　同步串行通信的数据格式如图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8-2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所示，每个数据块（信息帧）由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个部分组成：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个同步字符作为一个数据块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信息帧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的起始标志；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②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个连续传送的数据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③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个字节循环冗余校验码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(CRC)</a:t>
            </a:r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zh-CN" altLang="en-US" dirty="0"/>
            </a:br>
            <a:b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图二 同步串行数据格式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5B0B3-4BDA-47AE-8AAF-04CE7632D5A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9241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EC01EA-BED1-4B3F-88CD-0DD882316650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 dirty="0">
              <a:solidFill>
                <a:srgbClr val="1F497D"/>
              </a:solidFill>
            </a:endParaRPr>
          </a:p>
        </p:txBody>
      </p:sp>
      <p:sp>
        <p:nvSpPr>
          <p:cNvPr id="6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4F7C2F-BCBD-A149-8F90-21DECE8FB1A6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E44C44-03C6-46DE-AD22-8F2E4D9C083D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8CD7A6-1B93-9844-850A-7A754EAB083E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7" name="直接连接符 28"/>
          <p:cNvSpPr>
            <a:spLocks noChangeShapeType="1"/>
          </p:cNvSpPr>
          <p:nvPr userDrawn="1"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D164C4-7FD6-4C12-BF0C-760DA1E4CC06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5F886C-0A22-6F4D-BC08-A1674DBCDE43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19200"/>
            <a:ext cx="4038600" cy="4910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4038600" cy="4910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A7A0A2-59A1-4280-8BD0-4964717E7613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7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9122E1-BD46-574B-9943-26C68811A002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8" name="直接连接符 28"/>
          <p:cNvSpPr>
            <a:spLocks noChangeShapeType="1"/>
          </p:cNvSpPr>
          <p:nvPr userDrawn="1"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68761"/>
            <a:ext cx="4040188" cy="57606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988842"/>
            <a:ext cx="4040188" cy="413732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268761"/>
            <a:ext cx="4041775" cy="57606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988842"/>
            <a:ext cx="4041775" cy="413732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0FB6F5-84EC-4E0D-8BF3-115F21188C2E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 dirty="0">
              <a:solidFill>
                <a:srgbClr val="1F497D"/>
              </a:solidFill>
            </a:endParaRPr>
          </a:p>
        </p:txBody>
      </p:sp>
      <p:sp>
        <p:nvSpPr>
          <p:cNvPr id="8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9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3E8BE7-6E3E-B64D-A23E-8CEB690E7C2B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D22AB1-BFF8-499F-8443-9B2E7839B4F0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4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CA681B-4702-CB4A-9A29-560E57031AB1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直接连接符 28"/>
          <p:cNvSpPr>
            <a:spLocks noChangeShapeType="1"/>
          </p:cNvSpPr>
          <p:nvPr userDrawn="1"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950706-ECF1-4318-B99A-90D45C6AA0BB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3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4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646815-98F3-E14D-9C5E-D0E4A86CE9AC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2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>
                <a:sym typeface="Arial" charset="0"/>
              </a:rPr>
              <a:t>单击此处编辑母版标题样式</a:t>
            </a:r>
          </a:p>
        </p:txBody>
      </p:sp>
      <p:sp>
        <p:nvSpPr>
          <p:cNvPr id="1027" name="文本占位符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19200"/>
            <a:ext cx="8229600" cy="4910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>
                <a:sym typeface="Times New Roman" charset="0"/>
              </a:rPr>
              <a:t>单击此处编辑母版文本样式</a:t>
            </a:r>
            <a:endParaRPr lang="zh-CN" dirty="0">
              <a:sym typeface="Times New Roman" charset="0"/>
            </a:endParaRPr>
          </a:p>
          <a:p>
            <a:pPr lvl="1"/>
            <a:r>
              <a:rPr lang="zh-CN" altLang="en-US" dirty="0">
                <a:sym typeface="Times New Roman" charset="0"/>
              </a:rPr>
              <a:t>第二级</a:t>
            </a:r>
            <a:endParaRPr lang="zh-CN" dirty="0">
              <a:sym typeface="Times New Roman" charset="0"/>
            </a:endParaRPr>
          </a:p>
          <a:p>
            <a:pPr lvl="2"/>
            <a:r>
              <a:rPr lang="zh-CN" altLang="en-US" dirty="0">
                <a:sym typeface="Times New Roman" charset="0"/>
              </a:rPr>
              <a:t>第三级</a:t>
            </a:r>
            <a:endParaRPr lang="zh-CN" dirty="0">
              <a:sym typeface="Times New Roman" charset="0"/>
            </a:endParaRPr>
          </a:p>
          <a:p>
            <a:pPr lvl="3"/>
            <a:r>
              <a:rPr lang="zh-CN" altLang="en-US" dirty="0">
                <a:sym typeface="Times New Roman" charset="0"/>
              </a:rPr>
              <a:t>第四级</a:t>
            </a:r>
            <a:endParaRPr lang="zh-CN" dirty="0">
              <a:sym typeface="Times New Roman" charset="0"/>
            </a:endParaRPr>
          </a:p>
          <a:p>
            <a:pPr lvl="4"/>
            <a:r>
              <a:rPr lang="zh-CN" altLang="en-US" dirty="0">
                <a:sym typeface="Times New Roman" charset="0"/>
              </a:rPr>
              <a:t>第五级</a:t>
            </a:r>
          </a:p>
        </p:txBody>
      </p:sp>
      <p:sp>
        <p:nvSpPr>
          <p:cNvPr id="1028" name="日期占位符 1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400800" y="6356350"/>
            <a:ext cx="228917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chemeClr val="tx2"/>
                </a:solidFill>
                <a:latin typeface="Times New Roman" charset="0"/>
                <a:ea typeface="MS PMincho" charset="0"/>
                <a:cs typeface="MS PMincho" charset="0"/>
                <a:sym typeface="Times New Roman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7A33CCD-C3E4-46B0-B1A7-A615C45AAD83}" type="datetime1">
              <a:rPr lang="zh-CN" altLang="en-US" smtClean="0">
                <a:solidFill>
                  <a:srgbClr val="1F497D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1029" name="页脚占位符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8775" y="6356350"/>
            <a:ext cx="3505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chemeClr val="tx2"/>
                </a:solidFill>
                <a:latin typeface="+mn-lt"/>
                <a:ea typeface="MS PMincho" pitchFamily="18" charset="-128"/>
                <a:cs typeface="+mn-cs"/>
                <a:sym typeface="Times New Roman" pitchFamily="18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dirty="0">
              <a:solidFill>
                <a:srgbClr val="1F497D"/>
              </a:solidFill>
            </a:endParaRPr>
          </a:p>
        </p:txBody>
      </p:sp>
      <p:sp>
        <p:nvSpPr>
          <p:cNvPr id="1030" name="灯片编号占位符 2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12775" y="6356350"/>
            <a:ext cx="1981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chemeClr val="tx2"/>
                </a:solidFill>
                <a:latin typeface="Times New Roman" charset="0"/>
                <a:ea typeface="MS PMincho" charset="0"/>
                <a:cs typeface="MS PMincho" charset="0"/>
                <a:sym typeface="Times New Roman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A699BF4-CA54-C245-A21A-8FEB3FE020E5}" type="slidenum">
              <a:rPr lang="en-US" altLang="zh-CN">
                <a:solidFill>
                  <a:srgbClr val="1F497D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1031" name="直接连接符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  <p:sp>
        <p:nvSpPr>
          <p:cNvPr id="1032" name="直接连接符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  <p:sp>
        <p:nvSpPr>
          <p:cNvPr id="1033" name="等腰三角形 9"/>
          <p:cNvSpPr>
            <a:spLocks noChangeAspect="1" noChangeArrowheads="1"/>
          </p:cNvSpPr>
          <p:nvPr/>
        </p:nvSpPr>
        <p:spPr bwMode="auto">
          <a:xfrm rot="5400000">
            <a:off x="419100" y="6467475"/>
            <a:ext cx="190500" cy="12065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srgbClr val="FFFFFF"/>
              </a:solidFill>
              <a:latin typeface="Times New Roman" pitchFamily="18" charset="0"/>
              <a:cs typeface="Times New Roman" pitchFamily="18" charset="0"/>
              <a:sym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008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anose="020B0502020104020203" pitchFamily="34" charset="0"/>
          <a:ea typeface="+mn-ea"/>
          <a:cs typeface="微软雅黑" charset="0"/>
          <a:sym typeface="Arial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9pPr>
    </p:titleStyle>
    <p:bodyStyle>
      <a:lvl1pPr marL="273050" indent="-273050" algn="l" defTabSz="0" rtl="0" eaLnBrk="0" fontAlgn="base" hangingPunct="0">
        <a:spcBef>
          <a:spcPts val="600"/>
        </a:spcBef>
        <a:spcAft>
          <a:spcPct val="0"/>
        </a:spcAft>
        <a:buClr>
          <a:schemeClr val="accent1"/>
        </a:buClr>
        <a:buSzPct val="76000"/>
        <a:buFont typeface="Wingdings 3" charset="0"/>
        <a:buChar char=""/>
        <a:defRPr kumimoji="1" sz="26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1pPr>
      <a:lvl2pPr marL="547688" indent="-271463" algn="l" defTabSz="0" rtl="0" eaLnBrk="0" fontAlgn="base" hangingPunct="0">
        <a:spcBef>
          <a:spcPts val="500"/>
        </a:spcBef>
        <a:spcAft>
          <a:spcPct val="0"/>
        </a:spcAft>
        <a:buClr>
          <a:schemeClr val="accent2"/>
        </a:buClr>
        <a:buSzPct val="76000"/>
        <a:buFont typeface="Wingdings 3" charset="0"/>
        <a:buChar char=""/>
        <a:defRPr kumimoji="1" sz="2300">
          <a:solidFill>
            <a:schemeClr val="tx2"/>
          </a:solidFill>
          <a:latin typeface="+mn-lt"/>
          <a:ea typeface="+mn-ea"/>
          <a:cs typeface="微软雅黑" charset="0"/>
          <a:sym typeface="Times New Roman" charset="0"/>
        </a:defRPr>
      </a:lvl2pPr>
      <a:lvl3pPr marL="822325" indent="-228600" algn="l" defTabSz="0" rtl="0" eaLnBrk="0" fontAlgn="base" hangingPunct="0">
        <a:spcBef>
          <a:spcPts val="500"/>
        </a:spcBef>
        <a:spcAft>
          <a:spcPct val="0"/>
        </a:spcAft>
        <a:buClr>
          <a:srgbClr val="BCBCBC"/>
        </a:buClr>
        <a:buSzPct val="76000"/>
        <a:buFont typeface="Wingdings 3" charset="0"/>
        <a:buChar char=""/>
        <a:defRPr kumimoji="1" sz="20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3pPr>
      <a:lvl4pPr marL="1096963" indent="-227013" algn="l" defTabSz="0" rtl="0" eaLnBrk="0" fontAlgn="base" hangingPunct="0">
        <a:spcBef>
          <a:spcPts val="400"/>
        </a:spcBef>
        <a:spcAft>
          <a:spcPct val="0"/>
        </a:spcAft>
        <a:buClr>
          <a:srgbClr val="8BA2B4"/>
        </a:buClr>
        <a:buSzPct val="70000"/>
        <a:buFont typeface="Wingdings" charset="0"/>
        <a:buChar char=""/>
        <a:defRPr kumimoji="1" sz="20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4pPr>
      <a:lvl5pPr marL="13716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charset="0"/>
        <a:buChar char=""/>
        <a:defRPr kumimoji="1" sz="16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5pPr>
      <a:lvl6pPr marL="18288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6pPr>
      <a:lvl7pPr marL="22860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7pPr>
      <a:lvl8pPr marL="27432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8pPr>
      <a:lvl9pPr marL="32004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altLang="zh-CN" b="1"/>
              <a:t>2019</a:t>
            </a:r>
            <a:r>
              <a:rPr lang="zh-CN" altLang="en-US" b="1"/>
              <a:t>年</a:t>
            </a:r>
            <a:r>
              <a:rPr lang="zh-CN" altLang="en-US" b="1" dirty="0"/>
              <a:t>秋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4F7C2F-BCBD-A149-8F90-21DECE8FB1A6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标题 1"/>
          <p:cNvSpPr>
            <a:spLocks noGrp="1" noChangeArrowheads="1"/>
          </p:cNvSpPr>
          <p:nvPr>
            <p:ph type="ctrTitle"/>
          </p:nvPr>
        </p:nvSpPr>
        <p:spPr/>
        <p:txBody>
          <a:bodyPr anchor="ctr"/>
          <a:lstStyle/>
          <a:p>
            <a:pPr algn="ctr" eaLnBrk="1" hangingPunct="1"/>
            <a:r>
              <a:rPr kumimoji="0" lang="zh-CN" altLang="en-US" sz="3600" b="1" dirty="0">
                <a:solidFill>
                  <a:srgbClr val="0000FF"/>
                </a:solidFill>
                <a:latin typeface="微软雅黑" charset="0"/>
                <a:ea typeface="微软雅黑" charset="0"/>
              </a:rPr>
              <a:t>接口电路和外部设备</a:t>
            </a:r>
          </a:p>
        </p:txBody>
      </p:sp>
      <p:cxnSp>
        <p:nvCxnSpPr>
          <p:cNvPr id="10" name="直接连接符 20"/>
          <p:cNvCxnSpPr>
            <a:cxnSpLocks noChangeShapeType="1"/>
          </p:cNvCxnSpPr>
          <p:nvPr/>
        </p:nvCxnSpPr>
        <p:spPr bwMode="auto">
          <a:xfrm flipV="1">
            <a:off x="971600" y="5354166"/>
            <a:ext cx="7272337" cy="190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>
            <a:outerShdw blurRad="88900" dist="127000" algn="l" rotWithShape="0">
              <a:srgbClr val="000000">
                <a:alpha val="39999"/>
              </a:srgbClr>
            </a:outerShdw>
          </a:effectLst>
        </p:spPr>
      </p:cxnSp>
      <p:sp>
        <p:nvSpPr>
          <p:cNvPr id="11" name="标题 1"/>
          <p:cNvSpPr txBox="1">
            <a:spLocks noChangeArrowheads="1"/>
          </p:cNvSpPr>
          <p:nvPr/>
        </p:nvSpPr>
        <p:spPr bwMode="auto">
          <a:xfrm>
            <a:off x="5057775" y="322263"/>
            <a:ext cx="4105275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 algn="ctr" eaLnBrk="1" hangingPunct="1"/>
            <a:r>
              <a:rPr kumimoji="0" lang="zh-CN" altLang="en-US" dirty="0">
                <a:latin typeface="微软雅黑" charset="0"/>
                <a:ea typeface="微软雅黑" charset="0"/>
                <a:cs typeface="微软雅黑" charset="0"/>
                <a:sym typeface="Arial" charset="0"/>
              </a:rPr>
              <a:t>计算机组成原理</a:t>
            </a:r>
          </a:p>
        </p:txBody>
      </p:sp>
    </p:spTree>
    <p:extLst>
      <p:ext uri="{BB962C8B-B14F-4D97-AF65-F5344CB8AC3E}">
        <p14:creationId xmlns:p14="http://schemas.microsoft.com/office/powerpoint/2010/main" val="420627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方式命令字的格式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10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2084635" y="1340768"/>
            <a:ext cx="6772275" cy="59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just"/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D</a:t>
            </a:r>
            <a:r>
              <a:rPr lang="en-US" altLang="zh-CN" sz="1400" b="1" baseline="-25000">
                <a:solidFill>
                  <a:srgbClr val="E57F03"/>
                </a:solidFill>
                <a:latin typeface="Times New Roman" charset="0"/>
              </a:rPr>
              <a:t>7</a:t>
            </a: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         D</a:t>
            </a:r>
            <a:r>
              <a:rPr lang="en-US" altLang="zh-CN" sz="1400" b="1" baseline="-25000">
                <a:solidFill>
                  <a:srgbClr val="E57F03"/>
                </a:solidFill>
                <a:latin typeface="Times New Roman" charset="0"/>
              </a:rPr>
              <a:t>6</a:t>
            </a: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            D</a:t>
            </a:r>
            <a:r>
              <a:rPr lang="en-US" altLang="zh-CN" sz="1400" b="1" baseline="-25000">
                <a:solidFill>
                  <a:srgbClr val="E57F03"/>
                </a:solidFill>
                <a:latin typeface="Times New Roman" charset="0"/>
              </a:rPr>
              <a:t>5 </a:t>
            </a: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         D</a:t>
            </a:r>
            <a:r>
              <a:rPr lang="en-US" altLang="zh-CN" sz="1400" b="1" baseline="-25000">
                <a:solidFill>
                  <a:srgbClr val="E57F03"/>
                </a:solidFill>
                <a:latin typeface="Times New Roman" charset="0"/>
              </a:rPr>
              <a:t>4</a:t>
            </a: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           D</a:t>
            </a:r>
            <a:r>
              <a:rPr lang="en-US" altLang="zh-CN" sz="1400" b="1" baseline="-25000">
                <a:solidFill>
                  <a:srgbClr val="E57F03"/>
                </a:solidFill>
                <a:latin typeface="Times New Roman" charset="0"/>
              </a:rPr>
              <a:t>3</a:t>
            </a: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          D</a:t>
            </a:r>
            <a:r>
              <a:rPr lang="en-US" altLang="zh-CN" sz="1400" b="1" baseline="-25000">
                <a:solidFill>
                  <a:srgbClr val="E57F03"/>
                </a:solidFill>
                <a:latin typeface="Times New Roman" charset="0"/>
              </a:rPr>
              <a:t>2  </a:t>
            </a: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         D</a:t>
            </a:r>
            <a:r>
              <a:rPr lang="en-US" altLang="zh-CN" sz="1400" b="1" baseline="-25000">
                <a:solidFill>
                  <a:srgbClr val="E57F03"/>
                </a:solidFill>
                <a:latin typeface="Times New Roman" charset="0"/>
              </a:rPr>
              <a:t>1</a:t>
            </a: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          D</a:t>
            </a:r>
            <a:r>
              <a:rPr lang="en-US" altLang="zh-CN" sz="1400" b="1" baseline="-25000">
                <a:solidFill>
                  <a:srgbClr val="E57F03"/>
                </a:solidFill>
                <a:latin typeface="Times New Roman" charset="0"/>
              </a:rPr>
              <a:t>0</a:t>
            </a:r>
            <a:endParaRPr lang="en-US" altLang="zh-CN" sz="1400" b="1">
              <a:solidFill>
                <a:srgbClr val="E57F03"/>
              </a:solidFill>
              <a:latin typeface="Times New Roman" charset="0"/>
            </a:endParaRPr>
          </a:p>
        </p:txBody>
      </p:sp>
      <p:grpSp>
        <p:nvGrpSpPr>
          <p:cNvPr id="6" name="Group 5"/>
          <p:cNvGrpSpPr>
            <a:grpSpLocks/>
          </p:cNvGrpSpPr>
          <p:nvPr/>
        </p:nvGrpSpPr>
        <p:grpSpPr bwMode="auto">
          <a:xfrm>
            <a:off x="1895723" y="1686843"/>
            <a:ext cx="5300663" cy="398462"/>
            <a:chOff x="2700" y="972"/>
            <a:chExt cx="3960" cy="366"/>
          </a:xfrm>
        </p:grpSpPr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2700" y="974"/>
              <a:ext cx="3960" cy="36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algn="just"/>
              <a:r>
                <a:rPr lang="zh-CN" altLang="en-US" sz="1400" b="1">
                  <a:solidFill>
                    <a:srgbClr val="E57F03"/>
                  </a:solidFill>
                  <a:latin typeface="Times New Roman" charset="0"/>
                </a:rPr>
                <a:t>   </a:t>
              </a:r>
            </a:p>
          </p:txBody>
        </p:sp>
        <p:sp>
          <p:nvSpPr>
            <p:cNvPr id="8" name="Line 7"/>
            <p:cNvSpPr>
              <a:spLocks noChangeShapeType="1"/>
            </p:cNvSpPr>
            <p:nvPr/>
          </p:nvSpPr>
          <p:spPr bwMode="auto">
            <a:xfrm>
              <a:off x="3175" y="972"/>
              <a:ext cx="0" cy="36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Line 8"/>
            <p:cNvSpPr>
              <a:spLocks noChangeShapeType="1"/>
            </p:cNvSpPr>
            <p:nvPr/>
          </p:nvSpPr>
          <p:spPr bwMode="auto">
            <a:xfrm>
              <a:off x="3650" y="972"/>
              <a:ext cx="0" cy="36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Line 9"/>
            <p:cNvSpPr>
              <a:spLocks noChangeShapeType="1"/>
            </p:cNvSpPr>
            <p:nvPr/>
          </p:nvSpPr>
          <p:spPr bwMode="auto">
            <a:xfrm>
              <a:off x="4165" y="972"/>
              <a:ext cx="0" cy="36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10"/>
            <p:cNvSpPr>
              <a:spLocks noChangeShapeType="1"/>
            </p:cNvSpPr>
            <p:nvPr/>
          </p:nvSpPr>
          <p:spPr bwMode="auto">
            <a:xfrm>
              <a:off x="4667" y="972"/>
              <a:ext cx="0" cy="36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Line 11"/>
            <p:cNvSpPr>
              <a:spLocks noChangeShapeType="1"/>
            </p:cNvSpPr>
            <p:nvPr/>
          </p:nvSpPr>
          <p:spPr bwMode="auto">
            <a:xfrm>
              <a:off x="5142" y="972"/>
              <a:ext cx="0" cy="36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Line 12"/>
            <p:cNvSpPr>
              <a:spLocks noChangeShapeType="1"/>
            </p:cNvSpPr>
            <p:nvPr/>
          </p:nvSpPr>
          <p:spPr bwMode="auto">
            <a:xfrm>
              <a:off x="5630" y="972"/>
              <a:ext cx="0" cy="36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Line 13"/>
            <p:cNvSpPr>
              <a:spLocks noChangeShapeType="1"/>
            </p:cNvSpPr>
            <p:nvPr/>
          </p:nvSpPr>
          <p:spPr bwMode="auto">
            <a:xfrm>
              <a:off x="6079" y="972"/>
              <a:ext cx="0" cy="36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" name="Text Box 14"/>
          <p:cNvSpPr txBox="1">
            <a:spLocks noChangeArrowheads="1"/>
          </p:cNvSpPr>
          <p:nvPr/>
        </p:nvSpPr>
        <p:spPr bwMode="auto">
          <a:xfrm>
            <a:off x="2087810" y="1731293"/>
            <a:ext cx="7524750" cy="59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just"/>
            <a:r>
              <a:rPr lang="en-US" altLang="zh-CN" sz="1400" b="1" dirty="0">
                <a:solidFill>
                  <a:srgbClr val="E57F03"/>
                </a:solidFill>
                <a:latin typeface="Times New Roman" charset="0"/>
              </a:rPr>
              <a:t>S</a:t>
            </a:r>
            <a:r>
              <a:rPr lang="en-US" altLang="zh-CN" sz="1400" b="1" baseline="-25000" dirty="0">
                <a:solidFill>
                  <a:srgbClr val="E57F03"/>
                </a:solidFill>
                <a:latin typeface="Times New Roman" charset="0"/>
              </a:rPr>
              <a:t>2</a:t>
            </a:r>
            <a:r>
              <a:rPr lang="en-US" altLang="zh-CN" sz="1400" b="1" dirty="0">
                <a:solidFill>
                  <a:srgbClr val="E57F03"/>
                </a:solidFill>
                <a:latin typeface="Times New Roman" charset="0"/>
              </a:rPr>
              <a:t>           S</a:t>
            </a:r>
            <a:r>
              <a:rPr lang="en-US" altLang="zh-CN" sz="1400" b="1" baseline="-25000" dirty="0">
                <a:solidFill>
                  <a:srgbClr val="E57F03"/>
                </a:solidFill>
                <a:latin typeface="Times New Roman" charset="0"/>
              </a:rPr>
              <a:t>1</a:t>
            </a:r>
            <a:r>
              <a:rPr lang="en-US" altLang="zh-CN" sz="1400" b="1" dirty="0">
                <a:solidFill>
                  <a:srgbClr val="E57F03"/>
                </a:solidFill>
                <a:latin typeface="Times New Roman" charset="0"/>
              </a:rPr>
              <a:t>          EP         PEN         L</a:t>
            </a:r>
            <a:r>
              <a:rPr lang="en-US" altLang="zh-CN" sz="1400" b="1" baseline="-25000" dirty="0">
                <a:solidFill>
                  <a:srgbClr val="E57F03"/>
                </a:solidFill>
                <a:latin typeface="Times New Roman" charset="0"/>
              </a:rPr>
              <a:t>2</a:t>
            </a:r>
            <a:r>
              <a:rPr lang="en-US" altLang="zh-CN" sz="1400" b="1" dirty="0">
                <a:solidFill>
                  <a:srgbClr val="E57F03"/>
                </a:solidFill>
                <a:latin typeface="Times New Roman" charset="0"/>
              </a:rPr>
              <a:t>            L </a:t>
            </a:r>
            <a:r>
              <a:rPr lang="en-US" altLang="zh-CN" sz="1400" b="1" baseline="-25000" dirty="0">
                <a:solidFill>
                  <a:srgbClr val="E57F03"/>
                </a:solidFill>
                <a:latin typeface="Times New Roman" charset="0"/>
              </a:rPr>
              <a:t>1</a:t>
            </a:r>
            <a:r>
              <a:rPr lang="en-US" altLang="zh-CN" sz="1400" b="1" dirty="0">
                <a:solidFill>
                  <a:srgbClr val="E57F03"/>
                </a:solidFill>
                <a:latin typeface="Times New Roman" charset="0"/>
              </a:rPr>
              <a:t>          B</a:t>
            </a:r>
            <a:r>
              <a:rPr lang="en-US" altLang="zh-CN" sz="1400" b="1" baseline="-25000" dirty="0">
                <a:solidFill>
                  <a:srgbClr val="E57F03"/>
                </a:solidFill>
                <a:latin typeface="Times New Roman" charset="0"/>
              </a:rPr>
              <a:t>2</a:t>
            </a:r>
            <a:r>
              <a:rPr lang="en-US" altLang="zh-CN" sz="1400" b="1" dirty="0">
                <a:solidFill>
                  <a:srgbClr val="E57F03"/>
                </a:solidFill>
                <a:latin typeface="Times New Roman" charset="0"/>
              </a:rPr>
              <a:t>          B</a:t>
            </a:r>
            <a:r>
              <a:rPr lang="en-US" altLang="zh-CN" sz="1400" b="1" baseline="-25000" dirty="0">
                <a:solidFill>
                  <a:srgbClr val="E57F03"/>
                </a:solidFill>
                <a:latin typeface="Times New Roman" charset="0"/>
              </a:rPr>
              <a:t>1</a:t>
            </a:r>
            <a:endParaRPr lang="en-US" altLang="zh-CN" sz="1400" b="1" dirty="0">
              <a:solidFill>
                <a:srgbClr val="E57F03"/>
              </a:solidFill>
              <a:latin typeface="Times New Roman" charset="0"/>
            </a:endParaRPr>
          </a:p>
        </p:txBody>
      </p:sp>
      <p:sp>
        <p:nvSpPr>
          <p:cNvPr id="16" name="AutoShape 15"/>
          <p:cNvSpPr>
            <a:spLocks/>
          </p:cNvSpPr>
          <p:nvPr/>
        </p:nvSpPr>
        <p:spPr bwMode="auto">
          <a:xfrm rot="5400000">
            <a:off x="2421185" y="1670968"/>
            <a:ext cx="230187" cy="1160463"/>
          </a:xfrm>
          <a:prstGeom prst="rightBrace">
            <a:avLst>
              <a:gd name="adj1" fmla="val 42011"/>
              <a:gd name="adj2" fmla="val 50000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AutoShape 16"/>
          <p:cNvSpPr>
            <a:spLocks/>
          </p:cNvSpPr>
          <p:nvPr/>
        </p:nvSpPr>
        <p:spPr bwMode="auto">
          <a:xfrm rot="5400000">
            <a:off x="3724523" y="1640805"/>
            <a:ext cx="244475" cy="1233488"/>
          </a:xfrm>
          <a:prstGeom prst="rightBrace">
            <a:avLst>
              <a:gd name="adj1" fmla="val 42045"/>
              <a:gd name="adj2" fmla="val 50000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AutoShape 17"/>
          <p:cNvSpPr>
            <a:spLocks/>
          </p:cNvSpPr>
          <p:nvPr/>
        </p:nvSpPr>
        <p:spPr bwMode="auto">
          <a:xfrm rot="5400000">
            <a:off x="5051673" y="1666205"/>
            <a:ext cx="238125" cy="1176338"/>
          </a:xfrm>
          <a:prstGeom prst="rightBrace">
            <a:avLst>
              <a:gd name="adj1" fmla="val 41167"/>
              <a:gd name="adj2" fmla="val 50000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AutoShape 18"/>
          <p:cNvSpPr>
            <a:spLocks/>
          </p:cNvSpPr>
          <p:nvPr/>
        </p:nvSpPr>
        <p:spPr bwMode="auto">
          <a:xfrm rot="5400000">
            <a:off x="6410573" y="1588418"/>
            <a:ext cx="211137" cy="1346200"/>
          </a:xfrm>
          <a:prstGeom prst="rightBrace">
            <a:avLst>
              <a:gd name="adj1" fmla="val 53133"/>
              <a:gd name="adj2" fmla="val 50000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Line 19"/>
          <p:cNvSpPr>
            <a:spLocks noChangeShapeType="1"/>
          </p:cNvSpPr>
          <p:nvPr/>
        </p:nvSpPr>
        <p:spPr bwMode="auto">
          <a:xfrm>
            <a:off x="3837235" y="2412330"/>
            <a:ext cx="0" cy="796925"/>
          </a:xfrm>
          <a:prstGeom prst="line">
            <a:avLst/>
          </a:prstGeom>
          <a:noFill/>
          <a:ln w="3175">
            <a:solidFill>
              <a:srgbClr val="000000"/>
            </a:solidFill>
            <a:round/>
            <a:headEnd/>
            <a:tailEnd type="stealth" w="sm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Line 20"/>
          <p:cNvSpPr>
            <a:spLocks noChangeShapeType="1"/>
          </p:cNvSpPr>
          <p:nvPr/>
        </p:nvSpPr>
        <p:spPr bwMode="auto">
          <a:xfrm>
            <a:off x="5161210" y="2393280"/>
            <a:ext cx="0" cy="796925"/>
          </a:xfrm>
          <a:prstGeom prst="line">
            <a:avLst/>
          </a:prstGeom>
          <a:noFill/>
          <a:ln w="3175">
            <a:solidFill>
              <a:srgbClr val="000000"/>
            </a:solidFill>
            <a:round/>
            <a:headEnd/>
            <a:tailEnd type="stealth" w="sm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1233735" y="3429918"/>
            <a:ext cx="1339850" cy="2173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just">
              <a:lnSpc>
                <a:spcPct val="105000"/>
              </a:lnSpc>
            </a:pPr>
            <a:r>
              <a:rPr lang="zh-CN" altLang="en-US" sz="1400" b="1" dirty="0">
                <a:solidFill>
                  <a:srgbClr val="E57F03"/>
                </a:solidFill>
                <a:latin typeface="Times New Roman" charset="0"/>
              </a:rPr>
              <a:t>同步方式及</a:t>
            </a:r>
          </a:p>
          <a:p>
            <a:pPr algn="just">
              <a:lnSpc>
                <a:spcPct val="105000"/>
              </a:lnSpc>
            </a:pPr>
            <a:r>
              <a:rPr lang="zh-CN" altLang="en-US" sz="1400" b="1" dirty="0">
                <a:solidFill>
                  <a:srgbClr val="E57F03"/>
                </a:solidFill>
                <a:latin typeface="Times New Roman" charset="0"/>
              </a:rPr>
              <a:t>同步字符</a:t>
            </a:r>
          </a:p>
          <a:p>
            <a:pPr algn="just">
              <a:lnSpc>
                <a:spcPct val="105000"/>
              </a:lnSpc>
            </a:pPr>
            <a:r>
              <a:rPr lang="zh-CN" altLang="en-US" sz="1400" b="1" dirty="0">
                <a:solidFill>
                  <a:srgbClr val="E57F03"/>
                </a:solidFill>
                <a:latin typeface="Times New Roman" charset="0"/>
              </a:rPr>
              <a:t>个数</a:t>
            </a:r>
          </a:p>
          <a:p>
            <a:pPr algn="just">
              <a:lnSpc>
                <a:spcPct val="105000"/>
              </a:lnSpc>
            </a:pPr>
            <a:r>
              <a:rPr lang="en-US" altLang="zh-CN" sz="1400" b="1" dirty="0">
                <a:solidFill>
                  <a:srgbClr val="E57F03"/>
                </a:solidFill>
                <a:latin typeface="Times New Roman" charset="0"/>
              </a:rPr>
              <a:t>×0</a:t>
            </a:r>
            <a:r>
              <a:rPr lang="zh-CN" altLang="en-US" sz="1400" b="1" dirty="0">
                <a:solidFill>
                  <a:srgbClr val="E57F03"/>
                </a:solidFill>
                <a:latin typeface="Times New Roman" charset="0"/>
              </a:rPr>
              <a:t>：内同步</a:t>
            </a:r>
          </a:p>
          <a:p>
            <a:pPr algn="just">
              <a:lnSpc>
                <a:spcPct val="105000"/>
              </a:lnSpc>
            </a:pPr>
            <a:r>
              <a:rPr lang="en-US" altLang="zh-CN" sz="1400" b="1" dirty="0">
                <a:solidFill>
                  <a:srgbClr val="E57F03"/>
                </a:solidFill>
                <a:latin typeface="Times New Roman" charset="0"/>
              </a:rPr>
              <a:t>×1</a:t>
            </a:r>
            <a:r>
              <a:rPr lang="zh-CN" altLang="en-US" sz="1400" b="1" dirty="0">
                <a:solidFill>
                  <a:srgbClr val="E57F03"/>
                </a:solidFill>
                <a:latin typeface="Times New Roman" charset="0"/>
              </a:rPr>
              <a:t>：外同步</a:t>
            </a:r>
          </a:p>
          <a:p>
            <a:pPr algn="just">
              <a:lnSpc>
                <a:spcPct val="105000"/>
              </a:lnSpc>
            </a:pPr>
            <a:r>
              <a:rPr lang="en-US" altLang="zh-CN" sz="1400" b="1" dirty="0">
                <a:solidFill>
                  <a:srgbClr val="E57F03"/>
                </a:solidFill>
                <a:latin typeface="Times New Roman" charset="0"/>
              </a:rPr>
              <a:t>0×</a:t>
            </a:r>
            <a:r>
              <a:rPr lang="zh-CN" altLang="en-US" sz="1400" b="1" dirty="0">
                <a:solidFill>
                  <a:srgbClr val="E57F03"/>
                </a:solidFill>
                <a:latin typeface="Times New Roman" charset="0"/>
              </a:rPr>
              <a:t>：</a:t>
            </a:r>
            <a:r>
              <a:rPr lang="en-US" altLang="zh-CN" sz="1400" b="1" dirty="0">
                <a:solidFill>
                  <a:srgbClr val="E57F03"/>
                </a:solidFill>
                <a:latin typeface="Times New Roman" charset="0"/>
              </a:rPr>
              <a:t>2</a:t>
            </a:r>
            <a:r>
              <a:rPr lang="zh-CN" altLang="en-US" sz="1400" b="1" dirty="0">
                <a:solidFill>
                  <a:srgbClr val="E57F03"/>
                </a:solidFill>
                <a:latin typeface="Times New Roman" charset="0"/>
              </a:rPr>
              <a:t>个同</a:t>
            </a:r>
          </a:p>
          <a:p>
            <a:pPr algn="just">
              <a:lnSpc>
                <a:spcPct val="105000"/>
              </a:lnSpc>
            </a:pPr>
            <a:r>
              <a:rPr lang="zh-CN" altLang="en-US" sz="1400" b="1" dirty="0">
                <a:solidFill>
                  <a:srgbClr val="E57F03"/>
                </a:solidFill>
                <a:latin typeface="Times New Roman" charset="0"/>
              </a:rPr>
              <a:t>步字符</a:t>
            </a:r>
          </a:p>
          <a:p>
            <a:pPr algn="just">
              <a:lnSpc>
                <a:spcPct val="105000"/>
              </a:lnSpc>
            </a:pPr>
            <a:r>
              <a:rPr lang="en-US" altLang="zh-CN" sz="1400" b="1" dirty="0">
                <a:solidFill>
                  <a:srgbClr val="E57F03"/>
                </a:solidFill>
                <a:latin typeface="Times New Roman" charset="0"/>
              </a:rPr>
              <a:t>1×</a:t>
            </a:r>
            <a:r>
              <a:rPr lang="zh-CN" altLang="en-US" sz="1400" b="1" dirty="0">
                <a:solidFill>
                  <a:srgbClr val="E57F03"/>
                </a:solidFill>
                <a:latin typeface="Times New Roman" charset="0"/>
              </a:rPr>
              <a:t>：</a:t>
            </a:r>
            <a:r>
              <a:rPr lang="en-US" altLang="zh-CN" sz="1400" b="1" dirty="0">
                <a:solidFill>
                  <a:srgbClr val="E57F03"/>
                </a:solidFill>
                <a:latin typeface="Times New Roman" charset="0"/>
              </a:rPr>
              <a:t>1</a:t>
            </a:r>
            <a:r>
              <a:rPr lang="zh-CN" altLang="en-US" sz="1400" b="1" dirty="0">
                <a:solidFill>
                  <a:srgbClr val="E57F03"/>
                </a:solidFill>
                <a:latin typeface="Times New Roman" charset="0"/>
              </a:rPr>
              <a:t>个同</a:t>
            </a:r>
          </a:p>
          <a:p>
            <a:pPr algn="just">
              <a:lnSpc>
                <a:spcPct val="105000"/>
              </a:lnSpc>
            </a:pPr>
            <a:r>
              <a:rPr lang="zh-CN" altLang="en-US" sz="1400" b="1" dirty="0">
                <a:solidFill>
                  <a:srgbClr val="E57F03"/>
                </a:solidFill>
                <a:latin typeface="Times New Roman" charset="0"/>
              </a:rPr>
              <a:t>步字符</a:t>
            </a:r>
          </a:p>
          <a:p>
            <a:pPr>
              <a:lnSpc>
                <a:spcPct val="105000"/>
              </a:lnSpc>
            </a:pPr>
            <a:endParaRPr lang="zh-CN" altLang="en-US" sz="1400" b="1" dirty="0">
              <a:solidFill>
                <a:srgbClr val="E57F03"/>
              </a:solidFill>
              <a:latin typeface="Times New Roman" charset="0"/>
            </a:endParaRP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2362448" y="3523580"/>
            <a:ext cx="1339850" cy="2390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just">
              <a:lnSpc>
                <a:spcPct val="105000"/>
              </a:lnSpc>
            </a:pPr>
            <a:r>
              <a:rPr lang="zh-CN" altLang="en-US" sz="1400" b="1" dirty="0">
                <a:solidFill>
                  <a:srgbClr val="E57F03"/>
                </a:solidFill>
                <a:latin typeface="Times New Roman" charset="0"/>
              </a:rPr>
              <a:t>停止位位数</a:t>
            </a:r>
          </a:p>
          <a:p>
            <a:pPr algn="just">
              <a:lnSpc>
                <a:spcPct val="105000"/>
              </a:lnSpc>
            </a:pPr>
            <a:r>
              <a:rPr lang="en-US" altLang="zh-CN" sz="1400" b="1" dirty="0">
                <a:solidFill>
                  <a:srgbClr val="E57F03"/>
                </a:solidFill>
                <a:latin typeface="Times New Roman" charset="0"/>
              </a:rPr>
              <a:t>00</a:t>
            </a:r>
            <a:r>
              <a:rPr lang="zh-CN" altLang="en-US" sz="1400" b="1" dirty="0">
                <a:solidFill>
                  <a:srgbClr val="E57F03"/>
                </a:solidFill>
                <a:latin typeface="Times New Roman" charset="0"/>
              </a:rPr>
              <a:t>：不确定</a:t>
            </a:r>
          </a:p>
          <a:p>
            <a:pPr algn="just">
              <a:lnSpc>
                <a:spcPct val="105000"/>
              </a:lnSpc>
            </a:pPr>
            <a:r>
              <a:rPr lang="en-US" altLang="zh-CN" sz="1400" b="1" dirty="0">
                <a:solidFill>
                  <a:srgbClr val="E57F03"/>
                </a:solidFill>
                <a:latin typeface="Times New Roman" charset="0"/>
              </a:rPr>
              <a:t>01</a:t>
            </a:r>
            <a:r>
              <a:rPr lang="zh-CN" altLang="en-US" sz="1400" b="1" dirty="0">
                <a:solidFill>
                  <a:srgbClr val="E57F03"/>
                </a:solidFill>
                <a:latin typeface="Times New Roman" charset="0"/>
              </a:rPr>
              <a:t>：</a:t>
            </a:r>
            <a:r>
              <a:rPr lang="en-US" altLang="zh-CN" sz="1400" b="1" dirty="0">
                <a:solidFill>
                  <a:srgbClr val="E57F03"/>
                </a:solidFill>
                <a:latin typeface="Times New Roman" charset="0"/>
              </a:rPr>
              <a:t>1</a:t>
            </a:r>
            <a:r>
              <a:rPr lang="zh-CN" altLang="en-US" sz="1400" b="1" dirty="0">
                <a:solidFill>
                  <a:srgbClr val="E57F03"/>
                </a:solidFill>
                <a:latin typeface="Times New Roman" charset="0"/>
              </a:rPr>
              <a:t>位</a:t>
            </a:r>
          </a:p>
          <a:p>
            <a:pPr algn="just">
              <a:lnSpc>
                <a:spcPct val="105000"/>
              </a:lnSpc>
            </a:pPr>
            <a:r>
              <a:rPr lang="en-US" altLang="zh-CN" sz="1400" b="1" dirty="0">
                <a:solidFill>
                  <a:srgbClr val="E57F03"/>
                </a:solidFill>
                <a:latin typeface="Times New Roman" charset="0"/>
              </a:rPr>
              <a:t>10</a:t>
            </a:r>
            <a:r>
              <a:rPr lang="zh-CN" altLang="en-US" sz="1400" b="1" dirty="0">
                <a:solidFill>
                  <a:srgbClr val="E57F03"/>
                </a:solidFill>
                <a:latin typeface="Times New Roman" charset="0"/>
              </a:rPr>
              <a:t>：</a:t>
            </a:r>
            <a:r>
              <a:rPr lang="en-US" altLang="zh-CN" sz="1400" b="1" dirty="0">
                <a:solidFill>
                  <a:srgbClr val="E57F03"/>
                </a:solidFill>
                <a:latin typeface="Times New Roman" charset="0"/>
              </a:rPr>
              <a:t>1.5</a:t>
            </a:r>
            <a:r>
              <a:rPr lang="zh-CN" altLang="en-US" sz="1400" b="1" dirty="0">
                <a:solidFill>
                  <a:srgbClr val="E57F03"/>
                </a:solidFill>
                <a:latin typeface="Times New Roman" charset="0"/>
              </a:rPr>
              <a:t>位</a:t>
            </a:r>
          </a:p>
          <a:p>
            <a:pPr algn="just">
              <a:lnSpc>
                <a:spcPct val="105000"/>
              </a:lnSpc>
            </a:pPr>
            <a:r>
              <a:rPr lang="en-US" altLang="zh-CN" sz="1400" b="1" dirty="0">
                <a:solidFill>
                  <a:srgbClr val="E57F03"/>
                </a:solidFill>
                <a:latin typeface="Times New Roman" charset="0"/>
              </a:rPr>
              <a:t>11</a:t>
            </a:r>
            <a:r>
              <a:rPr lang="zh-CN" altLang="en-US" sz="1400" b="1" dirty="0">
                <a:solidFill>
                  <a:srgbClr val="E57F03"/>
                </a:solidFill>
                <a:latin typeface="Times New Roman" charset="0"/>
              </a:rPr>
              <a:t>：</a:t>
            </a:r>
            <a:r>
              <a:rPr lang="en-US" altLang="zh-CN" sz="1400" b="1" dirty="0">
                <a:solidFill>
                  <a:srgbClr val="E57F03"/>
                </a:solidFill>
                <a:latin typeface="Times New Roman" charset="0"/>
              </a:rPr>
              <a:t>2</a:t>
            </a:r>
            <a:r>
              <a:rPr lang="zh-CN" altLang="en-US" sz="1400" b="1" dirty="0">
                <a:solidFill>
                  <a:srgbClr val="E57F03"/>
                </a:solidFill>
                <a:latin typeface="Times New Roman" charset="0"/>
              </a:rPr>
              <a:t>位</a:t>
            </a:r>
          </a:p>
          <a:p>
            <a:pPr algn="just">
              <a:lnSpc>
                <a:spcPct val="105000"/>
              </a:lnSpc>
            </a:pPr>
            <a:endParaRPr lang="zh-CN" altLang="en-US" sz="1400" b="1" dirty="0">
              <a:solidFill>
                <a:srgbClr val="E57F03"/>
              </a:solidFill>
              <a:latin typeface="Times New Roman" charset="0"/>
            </a:endParaRPr>
          </a:p>
          <a:p>
            <a:pPr>
              <a:lnSpc>
                <a:spcPct val="105000"/>
              </a:lnSpc>
            </a:pPr>
            <a:endParaRPr lang="zh-CN" altLang="en-US" sz="1400" b="1" dirty="0">
              <a:solidFill>
                <a:srgbClr val="E57F03"/>
              </a:solidFill>
              <a:latin typeface="Times New Roman" charset="0"/>
            </a:endParaRPr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4729410" y="3368005"/>
            <a:ext cx="1339850" cy="2389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just">
              <a:lnSpc>
                <a:spcPct val="105000"/>
              </a:lnSpc>
            </a:pPr>
            <a:r>
              <a:rPr lang="zh-CN" altLang="en-US" sz="1400" b="1">
                <a:solidFill>
                  <a:srgbClr val="E57F03"/>
                </a:solidFill>
                <a:latin typeface="Times New Roman" charset="0"/>
              </a:rPr>
              <a:t>字符长度</a:t>
            </a:r>
          </a:p>
          <a:p>
            <a:pPr algn="just">
              <a:lnSpc>
                <a:spcPct val="105000"/>
              </a:lnSpc>
            </a:pP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00</a:t>
            </a:r>
            <a:r>
              <a:rPr lang="zh-CN" altLang="en-US" sz="1400" b="1">
                <a:solidFill>
                  <a:srgbClr val="E57F03"/>
                </a:solidFill>
                <a:latin typeface="Times New Roman" charset="0"/>
              </a:rPr>
              <a:t>：</a:t>
            </a: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5</a:t>
            </a:r>
            <a:r>
              <a:rPr lang="zh-CN" altLang="en-US" sz="1400" b="1">
                <a:solidFill>
                  <a:srgbClr val="E57F03"/>
                </a:solidFill>
                <a:latin typeface="Times New Roman" charset="0"/>
              </a:rPr>
              <a:t>位</a:t>
            </a:r>
          </a:p>
          <a:p>
            <a:pPr algn="just">
              <a:lnSpc>
                <a:spcPct val="105000"/>
              </a:lnSpc>
            </a:pP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01</a:t>
            </a:r>
            <a:r>
              <a:rPr lang="zh-CN" altLang="en-US" sz="1400" b="1">
                <a:solidFill>
                  <a:srgbClr val="E57F03"/>
                </a:solidFill>
                <a:latin typeface="Times New Roman" charset="0"/>
              </a:rPr>
              <a:t>：</a:t>
            </a: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6</a:t>
            </a:r>
            <a:r>
              <a:rPr lang="zh-CN" altLang="en-US" sz="1400" b="1">
                <a:solidFill>
                  <a:srgbClr val="E57F03"/>
                </a:solidFill>
                <a:latin typeface="Times New Roman" charset="0"/>
              </a:rPr>
              <a:t>位</a:t>
            </a:r>
          </a:p>
          <a:p>
            <a:pPr algn="just">
              <a:lnSpc>
                <a:spcPct val="105000"/>
              </a:lnSpc>
            </a:pP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10</a:t>
            </a:r>
            <a:r>
              <a:rPr lang="zh-CN" altLang="en-US" sz="1400" b="1">
                <a:solidFill>
                  <a:srgbClr val="E57F03"/>
                </a:solidFill>
                <a:latin typeface="Times New Roman" charset="0"/>
              </a:rPr>
              <a:t>：</a:t>
            </a: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7</a:t>
            </a:r>
            <a:r>
              <a:rPr lang="zh-CN" altLang="en-US" sz="1400" b="1">
                <a:solidFill>
                  <a:srgbClr val="E57F03"/>
                </a:solidFill>
                <a:latin typeface="Times New Roman" charset="0"/>
              </a:rPr>
              <a:t>位</a:t>
            </a:r>
          </a:p>
          <a:p>
            <a:pPr algn="just">
              <a:lnSpc>
                <a:spcPct val="105000"/>
              </a:lnSpc>
            </a:pP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11</a:t>
            </a:r>
            <a:r>
              <a:rPr lang="zh-CN" altLang="en-US" sz="1400" b="1">
                <a:solidFill>
                  <a:srgbClr val="E57F03"/>
                </a:solidFill>
                <a:latin typeface="Times New Roman" charset="0"/>
              </a:rPr>
              <a:t>：</a:t>
            </a: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8</a:t>
            </a:r>
            <a:r>
              <a:rPr lang="zh-CN" altLang="en-US" sz="1400" b="1">
                <a:solidFill>
                  <a:srgbClr val="E57F03"/>
                </a:solidFill>
                <a:latin typeface="Times New Roman" charset="0"/>
              </a:rPr>
              <a:t>位</a:t>
            </a:r>
          </a:p>
          <a:p>
            <a:pPr algn="just">
              <a:lnSpc>
                <a:spcPct val="105000"/>
              </a:lnSpc>
            </a:pPr>
            <a:endParaRPr lang="zh-CN" altLang="en-US" sz="1400" b="1">
              <a:solidFill>
                <a:srgbClr val="E57F03"/>
              </a:solidFill>
              <a:latin typeface="Times New Roman" charset="0"/>
            </a:endParaRPr>
          </a:p>
          <a:p>
            <a:pPr>
              <a:lnSpc>
                <a:spcPct val="105000"/>
              </a:lnSpc>
            </a:pPr>
            <a:endParaRPr lang="zh-CN" altLang="en-US" sz="1400" b="1">
              <a:solidFill>
                <a:srgbClr val="E57F03"/>
              </a:solidFill>
              <a:latin typeface="Times New Roman" charset="0"/>
            </a:endParaRP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3337173" y="3374355"/>
            <a:ext cx="1341438" cy="2389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just">
              <a:lnSpc>
                <a:spcPct val="105000"/>
              </a:lnSpc>
            </a:pPr>
            <a:r>
              <a:rPr lang="zh-CN" altLang="en-US" sz="1400" b="1">
                <a:solidFill>
                  <a:srgbClr val="E57F03"/>
                </a:solidFill>
                <a:latin typeface="Times New Roman" charset="0"/>
              </a:rPr>
              <a:t>奇偶校验</a:t>
            </a:r>
          </a:p>
          <a:p>
            <a:pPr algn="just">
              <a:lnSpc>
                <a:spcPct val="105000"/>
              </a:lnSpc>
            </a:pP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×0</a:t>
            </a:r>
            <a:r>
              <a:rPr lang="zh-CN" altLang="en-US" sz="1400" b="1">
                <a:solidFill>
                  <a:srgbClr val="E57F03"/>
                </a:solidFill>
                <a:latin typeface="Times New Roman" charset="0"/>
              </a:rPr>
              <a:t>：无校验</a:t>
            </a:r>
          </a:p>
          <a:p>
            <a:pPr algn="just">
              <a:lnSpc>
                <a:spcPct val="105000"/>
              </a:lnSpc>
            </a:pP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01</a:t>
            </a:r>
            <a:r>
              <a:rPr lang="zh-CN" altLang="en-US" sz="1400" b="1">
                <a:solidFill>
                  <a:srgbClr val="E57F03"/>
                </a:solidFill>
                <a:latin typeface="Times New Roman" charset="0"/>
              </a:rPr>
              <a:t>：奇校验</a:t>
            </a:r>
          </a:p>
          <a:p>
            <a:pPr algn="just">
              <a:lnSpc>
                <a:spcPct val="105000"/>
              </a:lnSpc>
            </a:pP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11</a:t>
            </a:r>
            <a:r>
              <a:rPr lang="zh-CN" altLang="en-US" sz="1400" b="1">
                <a:solidFill>
                  <a:srgbClr val="E57F03"/>
                </a:solidFill>
                <a:latin typeface="Times New Roman" charset="0"/>
              </a:rPr>
              <a:t>：偶校验</a:t>
            </a:r>
          </a:p>
          <a:p>
            <a:pPr algn="just">
              <a:lnSpc>
                <a:spcPct val="105000"/>
              </a:lnSpc>
            </a:pPr>
            <a:endParaRPr lang="zh-CN" altLang="en-US" sz="1400" b="1">
              <a:solidFill>
                <a:srgbClr val="E57F03"/>
              </a:solidFill>
              <a:latin typeface="Times New Roman" charset="0"/>
            </a:endParaRPr>
          </a:p>
          <a:p>
            <a:pPr>
              <a:lnSpc>
                <a:spcPct val="105000"/>
              </a:lnSpc>
            </a:pPr>
            <a:endParaRPr lang="zh-CN" altLang="en-US" sz="1400" b="1">
              <a:solidFill>
                <a:srgbClr val="E57F03"/>
              </a:solidFill>
              <a:latin typeface="Times New Roman" charset="0"/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5880348" y="3368005"/>
            <a:ext cx="1339850" cy="2389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just">
              <a:lnSpc>
                <a:spcPct val="105000"/>
              </a:lnSpc>
            </a:pPr>
            <a:r>
              <a:rPr lang="zh-CN" altLang="en-US" sz="1400" b="1">
                <a:solidFill>
                  <a:srgbClr val="E57F03"/>
                </a:solidFill>
                <a:latin typeface="Times New Roman" charset="0"/>
              </a:rPr>
              <a:t>工作方式及波特率因子</a:t>
            </a:r>
          </a:p>
          <a:p>
            <a:pPr algn="just">
              <a:lnSpc>
                <a:spcPct val="105000"/>
              </a:lnSpc>
            </a:pP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00</a:t>
            </a:r>
            <a:r>
              <a:rPr lang="zh-CN" altLang="en-US" sz="1400" b="1">
                <a:solidFill>
                  <a:srgbClr val="E57F03"/>
                </a:solidFill>
                <a:latin typeface="Times New Roman" charset="0"/>
              </a:rPr>
              <a:t>：同步方式</a:t>
            </a:r>
          </a:p>
          <a:p>
            <a:pPr algn="just">
              <a:lnSpc>
                <a:spcPct val="105000"/>
              </a:lnSpc>
            </a:pP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01</a:t>
            </a:r>
            <a:r>
              <a:rPr lang="zh-CN" altLang="en-US" sz="1400" b="1">
                <a:solidFill>
                  <a:srgbClr val="E57F03"/>
                </a:solidFill>
                <a:latin typeface="Times New Roman" charset="0"/>
              </a:rPr>
              <a:t>：异步</a:t>
            </a: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×1</a:t>
            </a:r>
          </a:p>
          <a:p>
            <a:pPr algn="just">
              <a:lnSpc>
                <a:spcPct val="105000"/>
              </a:lnSpc>
            </a:pP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10</a:t>
            </a:r>
            <a:r>
              <a:rPr lang="zh-CN" altLang="en-US" sz="1400" b="1">
                <a:solidFill>
                  <a:srgbClr val="E57F03"/>
                </a:solidFill>
                <a:latin typeface="Times New Roman" charset="0"/>
              </a:rPr>
              <a:t>：异步</a:t>
            </a: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×16</a:t>
            </a:r>
          </a:p>
          <a:p>
            <a:pPr algn="just">
              <a:lnSpc>
                <a:spcPct val="105000"/>
              </a:lnSpc>
            </a:pP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11</a:t>
            </a:r>
            <a:r>
              <a:rPr lang="zh-CN" altLang="en-US" sz="1400" b="1">
                <a:solidFill>
                  <a:srgbClr val="E57F03"/>
                </a:solidFill>
                <a:latin typeface="Times New Roman" charset="0"/>
              </a:rPr>
              <a:t>：异步</a:t>
            </a: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×64</a:t>
            </a:r>
          </a:p>
          <a:p>
            <a:pPr>
              <a:lnSpc>
                <a:spcPct val="105000"/>
              </a:lnSpc>
            </a:pPr>
            <a:endParaRPr lang="en-US" altLang="zh-CN" sz="1400" b="1">
              <a:solidFill>
                <a:srgbClr val="E57F03"/>
              </a:solidFill>
              <a:latin typeface="Times New Roman" charset="0"/>
            </a:endParaRPr>
          </a:p>
        </p:txBody>
      </p:sp>
      <p:sp>
        <p:nvSpPr>
          <p:cNvPr id="27" name="AutoShape 26"/>
          <p:cNvSpPr>
            <a:spLocks/>
          </p:cNvSpPr>
          <p:nvPr/>
        </p:nvSpPr>
        <p:spPr bwMode="auto">
          <a:xfrm rot="16200000">
            <a:off x="1711573" y="2921918"/>
            <a:ext cx="198437" cy="773113"/>
          </a:xfrm>
          <a:prstGeom prst="rightBrace">
            <a:avLst>
              <a:gd name="adj1" fmla="val 32467"/>
              <a:gd name="adj2" fmla="val 45412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AutoShape 27"/>
          <p:cNvSpPr>
            <a:spLocks/>
          </p:cNvSpPr>
          <p:nvPr/>
        </p:nvSpPr>
        <p:spPr bwMode="auto">
          <a:xfrm rot="16200000">
            <a:off x="2791073" y="3044155"/>
            <a:ext cx="198437" cy="773113"/>
          </a:xfrm>
          <a:prstGeom prst="rightBrace">
            <a:avLst>
              <a:gd name="adj1" fmla="val 32467"/>
              <a:gd name="adj2" fmla="val 4513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AutoShape 28"/>
          <p:cNvSpPr>
            <a:spLocks/>
          </p:cNvSpPr>
          <p:nvPr/>
        </p:nvSpPr>
        <p:spPr bwMode="auto">
          <a:xfrm rot="16200000">
            <a:off x="3768973" y="2928268"/>
            <a:ext cx="200025" cy="773113"/>
          </a:xfrm>
          <a:prstGeom prst="rightBrace">
            <a:avLst>
              <a:gd name="adj1" fmla="val 32209"/>
              <a:gd name="adj2" fmla="val 45412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AutoShape 29"/>
          <p:cNvSpPr>
            <a:spLocks/>
          </p:cNvSpPr>
          <p:nvPr/>
        </p:nvSpPr>
        <p:spPr bwMode="auto">
          <a:xfrm rot="16200000">
            <a:off x="5089773" y="2902868"/>
            <a:ext cx="198437" cy="773113"/>
          </a:xfrm>
          <a:prstGeom prst="rightBrace">
            <a:avLst>
              <a:gd name="adj1" fmla="val 32467"/>
              <a:gd name="adj2" fmla="val 45412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AutoShape 30"/>
          <p:cNvSpPr>
            <a:spLocks/>
          </p:cNvSpPr>
          <p:nvPr/>
        </p:nvSpPr>
        <p:spPr bwMode="auto">
          <a:xfrm rot="16200000">
            <a:off x="6458198" y="2807618"/>
            <a:ext cx="198437" cy="965200"/>
          </a:xfrm>
          <a:prstGeom prst="rightBrace">
            <a:avLst>
              <a:gd name="adj1" fmla="val 40533"/>
              <a:gd name="adj2" fmla="val 45412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Rectangle 31"/>
          <p:cNvSpPr>
            <a:spLocks noChangeArrowheads="1"/>
          </p:cNvSpPr>
          <p:nvPr/>
        </p:nvSpPr>
        <p:spPr bwMode="auto">
          <a:xfrm>
            <a:off x="1248023" y="2296443"/>
            <a:ext cx="1025525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just"/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Y</a:t>
            </a:r>
            <a:r>
              <a:rPr lang="zh-CN" altLang="en-US" sz="1400" b="1">
                <a:solidFill>
                  <a:srgbClr val="E57F03"/>
                </a:solidFill>
                <a:latin typeface="Times New Roman" charset="0"/>
              </a:rPr>
              <a:t>（同步）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2676773" y="2869530"/>
            <a:ext cx="1025525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just"/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N</a:t>
            </a:r>
            <a:r>
              <a:rPr lang="zh-CN" altLang="en-US" sz="1400" b="1">
                <a:solidFill>
                  <a:srgbClr val="E57F03"/>
                </a:solidFill>
                <a:latin typeface="Times New Roman" charset="0"/>
              </a:rPr>
              <a:t>（异步）</a:t>
            </a:r>
          </a:p>
        </p:txBody>
      </p:sp>
      <p:sp>
        <p:nvSpPr>
          <p:cNvPr id="34" name="Line 33"/>
          <p:cNvSpPr>
            <a:spLocks noChangeShapeType="1"/>
          </p:cNvSpPr>
          <p:nvPr/>
        </p:nvSpPr>
        <p:spPr bwMode="auto">
          <a:xfrm flipH="1">
            <a:off x="1790948" y="2655218"/>
            <a:ext cx="201613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Line 34"/>
          <p:cNvSpPr>
            <a:spLocks noChangeShapeType="1"/>
          </p:cNvSpPr>
          <p:nvPr/>
        </p:nvSpPr>
        <p:spPr bwMode="auto">
          <a:xfrm>
            <a:off x="1773485" y="2655218"/>
            <a:ext cx="0" cy="5730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stealth" w="sm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AutoShape 35"/>
          <p:cNvSpPr>
            <a:spLocks noChangeArrowheads="1"/>
          </p:cNvSpPr>
          <p:nvPr/>
        </p:nvSpPr>
        <p:spPr bwMode="auto">
          <a:xfrm>
            <a:off x="1941760" y="2358355"/>
            <a:ext cx="1192213" cy="573087"/>
          </a:xfrm>
          <a:prstGeom prst="flowChartDecision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" name="Rectangle 36"/>
          <p:cNvSpPr>
            <a:spLocks noChangeArrowheads="1"/>
          </p:cNvSpPr>
          <p:nvPr/>
        </p:nvSpPr>
        <p:spPr bwMode="auto">
          <a:xfrm>
            <a:off x="2108448" y="2513930"/>
            <a:ext cx="1209675" cy="763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just"/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D</a:t>
            </a:r>
            <a:r>
              <a:rPr lang="en-US" altLang="zh-CN" sz="1400" b="1" baseline="-25000">
                <a:solidFill>
                  <a:srgbClr val="E57F03"/>
                </a:solidFill>
                <a:latin typeface="Times New Roman" charset="0"/>
              </a:rPr>
              <a:t>1</a:t>
            </a: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D</a:t>
            </a:r>
            <a:r>
              <a:rPr lang="en-US" altLang="zh-CN" sz="1400" b="1" baseline="-25000">
                <a:solidFill>
                  <a:srgbClr val="E57F03"/>
                </a:solidFill>
                <a:latin typeface="Times New Roman" charset="0"/>
              </a:rPr>
              <a:t>0</a:t>
            </a:r>
            <a:r>
              <a:rPr lang="en-US" altLang="zh-CN" sz="1400" b="1">
                <a:solidFill>
                  <a:srgbClr val="E57F03"/>
                </a:solidFill>
                <a:latin typeface="Times New Roman" charset="0"/>
              </a:rPr>
              <a:t>=00?</a:t>
            </a:r>
          </a:p>
        </p:txBody>
      </p:sp>
      <p:sp>
        <p:nvSpPr>
          <p:cNvPr id="38" name="Line 37"/>
          <p:cNvSpPr>
            <a:spLocks noChangeShapeType="1"/>
          </p:cNvSpPr>
          <p:nvPr/>
        </p:nvSpPr>
        <p:spPr bwMode="auto">
          <a:xfrm flipH="1">
            <a:off x="2859335" y="3190205"/>
            <a:ext cx="0" cy="1809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stealth" w="sm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" name="Line 38"/>
          <p:cNvSpPr>
            <a:spLocks noChangeShapeType="1"/>
          </p:cNvSpPr>
          <p:nvPr/>
        </p:nvSpPr>
        <p:spPr bwMode="auto">
          <a:xfrm>
            <a:off x="2521198" y="2944143"/>
            <a:ext cx="0" cy="2000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" name="Line 39"/>
          <p:cNvSpPr>
            <a:spLocks noChangeShapeType="1"/>
          </p:cNvSpPr>
          <p:nvPr/>
        </p:nvSpPr>
        <p:spPr bwMode="auto">
          <a:xfrm>
            <a:off x="2521198" y="3177505"/>
            <a:ext cx="338138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" name="Line 40"/>
          <p:cNvSpPr>
            <a:spLocks noChangeShapeType="1"/>
          </p:cNvSpPr>
          <p:nvPr/>
        </p:nvSpPr>
        <p:spPr bwMode="auto">
          <a:xfrm>
            <a:off x="6513760" y="2374230"/>
            <a:ext cx="0" cy="795337"/>
          </a:xfrm>
          <a:prstGeom prst="line">
            <a:avLst/>
          </a:prstGeom>
          <a:noFill/>
          <a:ln w="3175">
            <a:solidFill>
              <a:srgbClr val="000000"/>
            </a:solidFill>
            <a:round/>
            <a:headEnd/>
            <a:tailEnd type="stealth" w="sm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Text Box 41"/>
          <p:cNvSpPr txBox="1">
            <a:spLocks noChangeArrowheads="1"/>
          </p:cNvSpPr>
          <p:nvPr/>
        </p:nvSpPr>
        <p:spPr bwMode="auto">
          <a:xfrm>
            <a:off x="2735510" y="5374605"/>
            <a:ext cx="4235450" cy="598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just"/>
            <a:r>
              <a:rPr lang="en-US" altLang="zh-CN" sz="2400" b="1" dirty="0">
                <a:solidFill>
                  <a:srgbClr val="7847D9"/>
                </a:solidFill>
                <a:latin typeface="Times New Roman" charset="0"/>
              </a:rPr>
              <a:t>8251A</a:t>
            </a:r>
            <a:r>
              <a:rPr lang="zh-CN" altLang="en-US" sz="2400" b="1" dirty="0">
                <a:solidFill>
                  <a:srgbClr val="7847D9"/>
                </a:solidFill>
                <a:latin typeface="Times New Roman" charset="0"/>
              </a:rPr>
              <a:t>方式控制字格式</a:t>
            </a:r>
          </a:p>
        </p:txBody>
      </p:sp>
    </p:spTree>
    <p:extLst>
      <p:ext uri="{BB962C8B-B14F-4D97-AF65-F5344CB8AC3E}">
        <p14:creationId xmlns:p14="http://schemas.microsoft.com/office/powerpoint/2010/main" val="1743313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工作命令字的格式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11</a:t>
            </a:fld>
            <a:endParaRPr lang="zh-CN" altLang="en-US">
              <a:solidFill>
                <a:srgbClr val="1F497D"/>
              </a:solidFill>
            </a:endParaRPr>
          </a:p>
        </p:txBody>
      </p:sp>
      <p:grpSp>
        <p:nvGrpSpPr>
          <p:cNvPr id="5" name="Group 3"/>
          <p:cNvGrpSpPr>
            <a:grpSpLocks/>
          </p:cNvGrpSpPr>
          <p:nvPr/>
        </p:nvGrpSpPr>
        <p:grpSpPr bwMode="auto">
          <a:xfrm>
            <a:off x="454314" y="1340768"/>
            <a:ext cx="9813925" cy="5602288"/>
            <a:chOff x="340" y="791"/>
            <a:chExt cx="6182" cy="3529"/>
          </a:xfrm>
        </p:grpSpPr>
        <p:grpSp>
          <p:nvGrpSpPr>
            <p:cNvPr id="6" name="Group 4"/>
            <p:cNvGrpSpPr>
              <a:grpSpLocks/>
            </p:cNvGrpSpPr>
            <p:nvPr/>
          </p:nvGrpSpPr>
          <p:grpSpPr bwMode="auto">
            <a:xfrm>
              <a:off x="340" y="791"/>
              <a:ext cx="6182" cy="3529"/>
              <a:chOff x="340" y="791"/>
              <a:chExt cx="6182" cy="3529"/>
            </a:xfrm>
          </p:grpSpPr>
          <p:grpSp>
            <p:nvGrpSpPr>
              <p:cNvPr id="8" name="Group 5"/>
              <p:cNvGrpSpPr>
                <a:grpSpLocks/>
              </p:cNvGrpSpPr>
              <p:nvPr/>
            </p:nvGrpSpPr>
            <p:grpSpPr bwMode="auto">
              <a:xfrm>
                <a:off x="3221" y="1277"/>
                <a:ext cx="429" cy="1956"/>
                <a:chOff x="4875" y="7866"/>
                <a:chExt cx="1305" cy="1770"/>
              </a:xfrm>
            </p:grpSpPr>
            <p:sp>
              <p:nvSpPr>
                <p:cNvPr id="51" name="Line 6"/>
                <p:cNvSpPr>
                  <a:spLocks noChangeShapeType="1"/>
                </p:cNvSpPr>
                <p:nvPr/>
              </p:nvSpPr>
              <p:spPr bwMode="auto">
                <a:xfrm>
                  <a:off x="4875" y="7866"/>
                  <a:ext cx="0" cy="176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2" name="Line 7"/>
                <p:cNvSpPr>
                  <a:spLocks noChangeShapeType="1"/>
                </p:cNvSpPr>
                <p:nvPr/>
              </p:nvSpPr>
              <p:spPr bwMode="auto">
                <a:xfrm flipH="1">
                  <a:off x="4875" y="9636"/>
                  <a:ext cx="1305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9" name="Group 8"/>
              <p:cNvGrpSpPr>
                <a:grpSpLocks/>
              </p:cNvGrpSpPr>
              <p:nvPr/>
            </p:nvGrpSpPr>
            <p:grpSpPr bwMode="auto">
              <a:xfrm>
                <a:off x="3587" y="1277"/>
                <a:ext cx="322" cy="1304"/>
                <a:chOff x="5880" y="3182"/>
                <a:chExt cx="1260" cy="1283"/>
              </a:xfrm>
            </p:grpSpPr>
            <p:sp>
              <p:nvSpPr>
                <p:cNvPr id="49" name="Line 9"/>
                <p:cNvSpPr>
                  <a:spLocks noChangeShapeType="1"/>
                </p:cNvSpPr>
                <p:nvPr/>
              </p:nvSpPr>
              <p:spPr bwMode="auto">
                <a:xfrm>
                  <a:off x="5880" y="3182"/>
                  <a:ext cx="0" cy="1278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" name="Line 10"/>
                <p:cNvSpPr>
                  <a:spLocks noChangeShapeType="1"/>
                </p:cNvSpPr>
                <p:nvPr/>
              </p:nvSpPr>
              <p:spPr bwMode="auto">
                <a:xfrm>
                  <a:off x="5880" y="4465"/>
                  <a:ext cx="1260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10" name="Group 11"/>
              <p:cNvGrpSpPr>
                <a:grpSpLocks/>
              </p:cNvGrpSpPr>
              <p:nvPr/>
            </p:nvGrpSpPr>
            <p:grpSpPr bwMode="auto">
              <a:xfrm>
                <a:off x="3909" y="1272"/>
                <a:ext cx="322" cy="786"/>
                <a:chOff x="5880" y="3182"/>
                <a:chExt cx="1260" cy="1283"/>
              </a:xfrm>
            </p:grpSpPr>
            <p:sp>
              <p:nvSpPr>
                <p:cNvPr id="47" name="Line 12"/>
                <p:cNvSpPr>
                  <a:spLocks noChangeShapeType="1"/>
                </p:cNvSpPr>
                <p:nvPr/>
              </p:nvSpPr>
              <p:spPr bwMode="auto">
                <a:xfrm>
                  <a:off x="5880" y="3182"/>
                  <a:ext cx="0" cy="1278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8" name="Line 13"/>
                <p:cNvSpPr>
                  <a:spLocks noChangeShapeType="1"/>
                </p:cNvSpPr>
                <p:nvPr/>
              </p:nvSpPr>
              <p:spPr bwMode="auto">
                <a:xfrm>
                  <a:off x="5880" y="4465"/>
                  <a:ext cx="1260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11" name="Group 14"/>
              <p:cNvGrpSpPr>
                <a:grpSpLocks/>
              </p:cNvGrpSpPr>
              <p:nvPr/>
            </p:nvGrpSpPr>
            <p:grpSpPr bwMode="auto">
              <a:xfrm>
                <a:off x="4356" y="1256"/>
                <a:ext cx="117" cy="282"/>
                <a:chOff x="5880" y="3182"/>
                <a:chExt cx="1260" cy="1283"/>
              </a:xfrm>
            </p:grpSpPr>
            <p:sp>
              <p:nvSpPr>
                <p:cNvPr id="45" name="Line 15"/>
                <p:cNvSpPr>
                  <a:spLocks noChangeShapeType="1"/>
                </p:cNvSpPr>
                <p:nvPr/>
              </p:nvSpPr>
              <p:spPr bwMode="auto">
                <a:xfrm>
                  <a:off x="5880" y="3182"/>
                  <a:ext cx="0" cy="1278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6" name="Line 16"/>
                <p:cNvSpPr>
                  <a:spLocks noChangeShapeType="1"/>
                </p:cNvSpPr>
                <p:nvPr/>
              </p:nvSpPr>
              <p:spPr bwMode="auto">
                <a:xfrm>
                  <a:off x="5880" y="4465"/>
                  <a:ext cx="1260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12" name="Group 17"/>
              <p:cNvGrpSpPr>
                <a:grpSpLocks/>
              </p:cNvGrpSpPr>
              <p:nvPr/>
            </p:nvGrpSpPr>
            <p:grpSpPr bwMode="auto">
              <a:xfrm>
                <a:off x="1594" y="1260"/>
                <a:ext cx="152" cy="243"/>
                <a:chOff x="3780" y="5652"/>
                <a:chExt cx="1080" cy="855"/>
              </a:xfrm>
            </p:grpSpPr>
            <p:sp>
              <p:nvSpPr>
                <p:cNvPr id="43" name="Line 18"/>
                <p:cNvSpPr>
                  <a:spLocks noChangeShapeType="1"/>
                </p:cNvSpPr>
                <p:nvPr/>
              </p:nvSpPr>
              <p:spPr bwMode="auto">
                <a:xfrm>
                  <a:off x="4860" y="5652"/>
                  <a:ext cx="0" cy="85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4" name="Line 19"/>
                <p:cNvSpPr>
                  <a:spLocks noChangeShapeType="1"/>
                </p:cNvSpPr>
                <p:nvPr/>
              </p:nvSpPr>
              <p:spPr bwMode="auto">
                <a:xfrm flipH="1">
                  <a:off x="3780" y="6507"/>
                  <a:ext cx="1080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13" name="Rectangle 20"/>
              <p:cNvSpPr>
                <a:spLocks noChangeArrowheads="1"/>
              </p:cNvSpPr>
              <p:nvPr/>
            </p:nvSpPr>
            <p:spPr bwMode="auto">
              <a:xfrm>
                <a:off x="3483" y="1277"/>
                <a:ext cx="3039" cy="304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30000"/>
                  </a:lnSpc>
                </a:pP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		发送允许</a:t>
                </a:r>
              </a:p>
              <a:p>
                <a:pPr algn="just">
                  <a:lnSpc>
                    <a:spcPct val="130000"/>
                  </a:lnSpc>
                </a:pPr>
                <a:r>
                  <a:rPr lang="en-US" altLang="zh-CN" sz="1400" b="1" dirty="0">
                    <a:solidFill>
                      <a:srgbClr val="AA0A8F"/>
                    </a:solidFill>
                    <a:latin typeface="Times New Roman" charset="0"/>
                  </a:rPr>
                  <a:t>		1</a:t>
                </a: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，允许发送</a:t>
                </a:r>
              </a:p>
              <a:p>
                <a:pPr algn="just">
                  <a:lnSpc>
                    <a:spcPct val="130000"/>
                  </a:lnSpc>
                </a:pPr>
                <a:r>
                  <a:rPr lang="en-US" altLang="zh-CN" sz="1400" b="1" dirty="0">
                    <a:solidFill>
                      <a:srgbClr val="AA0A8F"/>
                    </a:solidFill>
                    <a:latin typeface="Times New Roman" charset="0"/>
                  </a:rPr>
                  <a:t>		0</a:t>
                </a: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，屏蔽发送</a:t>
                </a:r>
              </a:p>
              <a:p>
                <a:pPr algn="just">
                  <a:lnSpc>
                    <a:spcPct val="130000"/>
                  </a:lnSpc>
                </a:pP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	              数据终端准备好</a:t>
                </a:r>
              </a:p>
              <a:p>
                <a:pPr lvl="1" algn="just">
                  <a:lnSpc>
                    <a:spcPct val="130000"/>
                  </a:lnSpc>
                </a:pPr>
                <a:r>
                  <a:rPr lang="en-US" altLang="zh-CN" sz="1400" b="1" dirty="0">
                    <a:solidFill>
                      <a:srgbClr val="AA0A8F"/>
                    </a:solidFill>
                    <a:latin typeface="Times New Roman" charset="0"/>
                  </a:rPr>
                  <a:t>	               1</a:t>
                </a: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。迫使</a:t>
                </a:r>
                <a:r>
                  <a:rPr lang="en-US" altLang="zh-CN" sz="1400" b="1" dirty="0">
                    <a:solidFill>
                      <a:srgbClr val="AA0A8F"/>
                    </a:solidFill>
                    <a:latin typeface="Times New Roman" charset="0"/>
                  </a:rPr>
                  <a:t>DTR</a:t>
                </a: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低电平</a:t>
                </a:r>
              </a:p>
              <a:p>
                <a:pPr algn="just">
                  <a:lnSpc>
                    <a:spcPct val="130000"/>
                  </a:lnSpc>
                </a:pPr>
                <a:r>
                  <a:rPr lang="en-US" altLang="zh-CN" sz="1400" b="1" dirty="0">
                    <a:solidFill>
                      <a:srgbClr val="AA0A8F"/>
                    </a:solidFill>
                    <a:latin typeface="Times New Roman" charset="0"/>
                  </a:rPr>
                  <a:t>	                0</a:t>
                </a: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，正常工作</a:t>
                </a:r>
              </a:p>
              <a:p>
                <a:pPr algn="just">
                  <a:lnSpc>
                    <a:spcPct val="130000"/>
                  </a:lnSpc>
                </a:pP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	接收允许</a:t>
                </a:r>
              </a:p>
              <a:p>
                <a:pPr algn="just">
                  <a:lnSpc>
                    <a:spcPct val="130000"/>
                  </a:lnSpc>
                </a:pPr>
                <a:r>
                  <a:rPr lang="en-US" altLang="zh-CN" sz="1400" b="1" dirty="0">
                    <a:solidFill>
                      <a:srgbClr val="AA0A8F"/>
                    </a:solidFill>
                    <a:latin typeface="Times New Roman" charset="0"/>
                  </a:rPr>
                  <a:t>	1</a:t>
                </a: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，允许接收</a:t>
                </a:r>
              </a:p>
              <a:p>
                <a:pPr algn="just">
                  <a:lnSpc>
                    <a:spcPct val="110000"/>
                  </a:lnSpc>
                </a:pPr>
                <a:r>
                  <a:rPr lang="en-US" altLang="zh-CN" sz="1400" b="1" dirty="0">
                    <a:solidFill>
                      <a:srgbClr val="AA0A8F"/>
                    </a:solidFill>
                    <a:latin typeface="Times New Roman" charset="0"/>
                  </a:rPr>
                  <a:t>	0</a:t>
                </a: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，屏蔽接收</a:t>
                </a:r>
              </a:p>
              <a:p>
                <a:pPr algn="just">
                  <a:lnSpc>
                    <a:spcPct val="110000"/>
                  </a:lnSpc>
                </a:pPr>
                <a:endParaRPr lang="zh-CN" altLang="en-US" sz="1400" b="1" dirty="0">
                  <a:solidFill>
                    <a:srgbClr val="AA0A8F"/>
                  </a:solidFill>
                  <a:latin typeface="Times New Roman" charset="0"/>
                </a:endParaRPr>
              </a:p>
              <a:p>
                <a:pPr algn="just">
                  <a:lnSpc>
                    <a:spcPct val="110000"/>
                  </a:lnSpc>
                </a:pP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              发中止字符</a:t>
                </a:r>
              </a:p>
              <a:p>
                <a:pPr lvl="1" algn="just">
                  <a:lnSpc>
                    <a:spcPct val="110000"/>
                  </a:lnSpc>
                </a:pPr>
                <a:r>
                  <a:rPr lang="en-US" altLang="zh-CN" sz="1400" b="1" dirty="0">
                    <a:solidFill>
                      <a:srgbClr val="AA0A8F"/>
                    </a:solidFill>
                    <a:latin typeface="Times New Roman" charset="0"/>
                  </a:rPr>
                  <a:t>     1</a:t>
                </a: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。迫使</a:t>
                </a:r>
                <a:r>
                  <a:rPr lang="en-US" altLang="zh-CN" sz="1400" b="1" dirty="0" err="1">
                    <a:solidFill>
                      <a:srgbClr val="AA0A8F"/>
                    </a:solidFill>
                    <a:latin typeface="Times New Roman" charset="0"/>
                  </a:rPr>
                  <a:t>TxD</a:t>
                </a: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为低电平</a:t>
                </a:r>
              </a:p>
              <a:p>
                <a:pPr lvl="1" algn="just">
                  <a:lnSpc>
                    <a:spcPct val="110000"/>
                  </a:lnSpc>
                </a:pPr>
                <a:r>
                  <a:rPr lang="en-US" altLang="zh-CN" sz="1400" b="1" dirty="0">
                    <a:solidFill>
                      <a:srgbClr val="AA0A8F"/>
                    </a:solidFill>
                    <a:latin typeface="Times New Roman" charset="0"/>
                  </a:rPr>
                  <a:t>     0</a:t>
                </a: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，正常工作</a:t>
                </a:r>
              </a:p>
            </p:txBody>
          </p:sp>
          <p:sp>
            <p:nvSpPr>
              <p:cNvPr id="14" name="AutoShape 21"/>
              <p:cNvSpPr>
                <a:spLocks/>
              </p:cNvSpPr>
              <p:nvPr/>
            </p:nvSpPr>
            <p:spPr bwMode="auto">
              <a:xfrm>
                <a:off x="1468" y="1291"/>
                <a:ext cx="108" cy="435"/>
              </a:xfrm>
              <a:prstGeom prst="rightBrace">
                <a:avLst>
                  <a:gd name="adj1" fmla="val 33565"/>
                  <a:gd name="adj2" fmla="val 50000"/>
                </a:avLst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" name="Text Box 22"/>
              <p:cNvSpPr txBox="1">
                <a:spLocks noChangeArrowheads="1"/>
              </p:cNvSpPr>
              <p:nvPr/>
            </p:nvSpPr>
            <p:spPr bwMode="auto">
              <a:xfrm>
                <a:off x="1617" y="791"/>
                <a:ext cx="3894" cy="32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30000"/>
                  </a:lnSpc>
                </a:pP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D</a:t>
                </a:r>
                <a:r>
                  <a:rPr lang="en-US" altLang="zh-CN" sz="1400" b="1" baseline="-25000">
                    <a:solidFill>
                      <a:srgbClr val="AA0A8F"/>
                    </a:solidFill>
                    <a:latin typeface="Times New Roman" charset="0"/>
                  </a:rPr>
                  <a:t>7</a:t>
                </a: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        D</a:t>
                </a:r>
                <a:r>
                  <a:rPr lang="en-US" altLang="zh-CN" sz="1400" b="1" baseline="-25000">
                    <a:solidFill>
                      <a:srgbClr val="AA0A8F"/>
                    </a:solidFill>
                    <a:latin typeface="Times New Roman" charset="0"/>
                  </a:rPr>
                  <a:t>6</a:t>
                </a: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          D</a:t>
                </a:r>
                <a:r>
                  <a:rPr lang="en-US" altLang="zh-CN" sz="1400" b="1" baseline="-25000">
                    <a:solidFill>
                      <a:srgbClr val="AA0A8F"/>
                    </a:solidFill>
                    <a:latin typeface="Times New Roman" charset="0"/>
                  </a:rPr>
                  <a:t>5 </a:t>
                </a: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         D</a:t>
                </a:r>
                <a:r>
                  <a:rPr lang="en-US" altLang="zh-CN" sz="1400" b="1" baseline="-25000">
                    <a:solidFill>
                      <a:srgbClr val="AA0A8F"/>
                    </a:solidFill>
                    <a:latin typeface="Times New Roman" charset="0"/>
                  </a:rPr>
                  <a:t>4</a:t>
                </a: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         D</a:t>
                </a:r>
                <a:r>
                  <a:rPr lang="en-US" altLang="zh-CN" sz="1400" b="1" baseline="-25000">
                    <a:solidFill>
                      <a:srgbClr val="AA0A8F"/>
                    </a:solidFill>
                    <a:latin typeface="Times New Roman" charset="0"/>
                  </a:rPr>
                  <a:t>3</a:t>
                </a: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         D</a:t>
                </a:r>
                <a:r>
                  <a:rPr lang="en-US" altLang="zh-CN" sz="1400" b="1" baseline="-25000">
                    <a:solidFill>
                      <a:srgbClr val="AA0A8F"/>
                    </a:solidFill>
                    <a:latin typeface="Times New Roman" charset="0"/>
                  </a:rPr>
                  <a:t>2  </a:t>
                </a: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       D</a:t>
                </a:r>
                <a:r>
                  <a:rPr lang="en-US" altLang="zh-CN" sz="1400" b="1" baseline="-25000">
                    <a:solidFill>
                      <a:srgbClr val="AA0A8F"/>
                    </a:solidFill>
                    <a:latin typeface="Times New Roman" charset="0"/>
                  </a:rPr>
                  <a:t>1</a:t>
                </a: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          D</a:t>
                </a:r>
                <a:r>
                  <a:rPr lang="en-US" altLang="zh-CN" sz="1400" b="1" baseline="-25000">
                    <a:solidFill>
                      <a:srgbClr val="AA0A8F"/>
                    </a:solidFill>
                    <a:latin typeface="Times New Roman" charset="0"/>
                  </a:rPr>
                  <a:t>0</a:t>
                </a:r>
                <a:endParaRPr lang="en-US" altLang="zh-CN" sz="1400" b="1">
                  <a:solidFill>
                    <a:srgbClr val="AA0A8F"/>
                  </a:solidFill>
                  <a:latin typeface="Times New Roman" charset="0"/>
                </a:endParaRPr>
              </a:p>
            </p:txBody>
          </p:sp>
          <p:grpSp>
            <p:nvGrpSpPr>
              <p:cNvPr id="16" name="Group 23"/>
              <p:cNvGrpSpPr>
                <a:grpSpLocks/>
              </p:cNvGrpSpPr>
              <p:nvPr/>
            </p:nvGrpSpPr>
            <p:grpSpPr bwMode="auto">
              <a:xfrm>
                <a:off x="1530" y="1032"/>
                <a:ext cx="3048" cy="218"/>
                <a:chOff x="2700" y="972"/>
                <a:chExt cx="3960" cy="366"/>
              </a:xfrm>
            </p:grpSpPr>
            <p:sp>
              <p:nvSpPr>
                <p:cNvPr id="35" name="Rectangle 24"/>
                <p:cNvSpPr>
                  <a:spLocks noChangeArrowheads="1"/>
                </p:cNvSpPr>
                <p:nvPr/>
              </p:nvSpPr>
              <p:spPr bwMode="auto">
                <a:xfrm>
                  <a:off x="2700" y="974"/>
                  <a:ext cx="3960" cy="364"/>
                </a:xfrm>
                <a:prstGeom prst="rect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just">
                    <a:lnSpc>
                      <a:spcPct val="130000"/>
                    </a:lnSpc>
                  </a:pPr>
                  <a:r>
                    <a:rPr lang="zh-CN" altLang="en-US" sz="1400" b="1">
                      <a:solidFill>
                        <a:srgbClr val="AA0A8F"/>
                      </a:solidFill>
                      <a:latin typeface="Times New Roman" charset="0"/>
                    </a:rPr>
                    <a:t>   </a:t>
                  </a:r>
                </a:p>
              </p:txBody>
            </p:sp>
            <p:sp>
              <p:nvSpPr>
                <p:cNvPr id="36" name="Line 25"/>
                <p:cNvSpPr>
                  <a:spLocks noChangeShapeType="1"/>
                </p:cNvSpPr>
                <p:nvPr/>
              </p:nvSpPr>
              <p:spPr bwMode="auto">
                <a:xfrm>
                  <a:off x="3175" y="972"/>
                  <a:ext cx="0" cy="364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7" name="Line 26"/>
                <p:cNvSpPr>
                  <a:spLocks noChangeShapeType="1"/>
                </p:cNvSpPr>
                <p:nvPr/>
              </p:nvSpPr>
              <p:spPr bwMode="auto">
                <a:xfrm>
                  <a:off x="3650" y="972"/>
                  <a:ext cx="0" cy="364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8" name="Line 27"/>
                <p:cNvSpPr>
                  <a:spLocks noChangeShapeType="1"/>
                </p:cNvSpPr>
                <p:nvPr/>
              </p:nvSpPr>
              <p:spPr bwMode="auto">
                <a:xfrm>
                  <a:off x="4165" y="972"/>
                  <a:ext cx="0" cy="364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9" name="Line 28"/>
                <p:cNvSpPr>
                  <a:spLocks noChangeShapeType="1"/>
                </p:cNvSpPr>
                <p:nvPr/>
              </p:nvSpPr>
              <p:spPr bwMode="auto">
                <a:xfrm>
                  <a:off x="4667" y="972"/>
                  <a:ext cx="0" cy="364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0" name="Line 29"/>
                <p:cNvSpPr>
                  <a:spLocks noChangeShapeType="1"/>
                </p:cNvSpPr>
                <p:nvPr/>
              </p:nvSpPr>
              <p:spPr bwMode="auto">
                <a:xfrm>
                  <a:off x="5142" y="972"/>
                  <a:ext cx="0" cy="364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1" name="Line 30"/>
                <p:cNvSpPr>
                  <a:spLocks noChangeShapeType="1"/>
                </p:cNvSpPr>
                <p:nvPr/>
              </p:nvSpPr>
              <p:spPr bwMode="auto">
                <a:xfrm>
                  <a:off x="5630" y="972"/>
                  <a:ext cx="0" cy="364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2" name="Line 31"/>
                <p:cNvSpPr>
                  <a:spLocks noChangeShapeType="1"/>
                </p:cNvSpPr>
                <p:nvPr/>
              </p:nvSpPr>
              <p:spPr bwMode="auto">
                <a:xfrm>
                  <a:off x="6079" y="972"/>
                  <a:ext cx="0" cy="364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17" name="Text Box 32"/>
              <p:cNvSpPr txBox="1">
                <a:spLocks noChangeArrowheads="1"/>
              </p:cNvSpPr>
              <p:nvPr/>
            </p:nvSpPr>
            <p:spPr bwMode="auto">
              <a:xfrm>
                <a:off x="1563" y="1015"/>
                <a:ext cx="4327" cy="32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30000"/>
                  </a:lnSpc>
                </a:pP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EH        IR         RTS        ER    SBRK   RxE     DTR    TxEN</a:t>
                </a:r>
              </a:p>
            </p:txBody>
          </p:sp>
          <p:grpSp>
            <p:nvGrpSpPr>
              <p:cNvPr id="18" name="Group 33"/>
              <p:cNvGrpSpPr>
                <a:grpSpLocks/>
              </p:cNvGrpSpPr>
              <p:nvPr/>
            </p:nvGrpSpPr>
            <p:grpSpPr bwMode="auto">
              <a:xfrm>
                <a:off x="2112" y="1254"/>
                <a:ext cx="394" cy="1342"/>
                <a:chOff x="3780" y="5652"/>
                <a:chExt cx="1080" cy="855"/>
              </a:xfrm>
            </p:grpSpPr>
            <p:sp>
              <p:nvSpPr>
                <p:cNvPr id="33" name="Line 34"/>
                <p:cNvSpPr>
                  <a:spLocks noChangeShapeType="1"/>
                </p:cNvSpPr>
                <p:nvPr/>
              </p:nvSpPr>
              <p:spPr bwMode="auto">
                <a:xfrm>
                  <a:off x="4860" y="5652"/>
                  <a:ext cx="0" cy="85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4" name="Line 35"/>
                <p:cNvSpPr>
                  <a:spLocks noChangeShapeType="1"/>
                </p:cNvSpPr>
                <p:nvPr/>
              </p:nvSpPr>
              <p:spPr bwMode="auto">
                <a:xfrm flipH="1">
                  <a:off x="3780" y="6507"/>
                  <a:ext cx="1080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19" name="Rectangle 36"/>
              <p:cNvSpPr>
                <a:spLocks noChangeArrowheads="1"/>
              </p:cNvSpPr>
              <p:nvPr/>
            </p:nvSpPr>
            <p:spPr bwMode="auto">
              <a:xfrm>
                <a:off x="340" y="1202"/>
                <a:ext cx="1851" cy="304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30000"/>
                  </a:lnSpc>
                </a:pP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搜索同步字符</a:t>
                </a:r>
              </a:p>
              <a:p>
                <a:pPr algn="just">
                  <a:lnSpc>
                    <a:spcPct val="130000"/>
                  </a:lnSpc>
                </a:pPr>
                <a:r>
                  <a:rPr lang="en-US" altLang="zh-CN" sz="1400" b="1" dirty="0">
                    <a:solidFill>
                      <a:srgbClr val="AA0A8F"/>
                    </a:solidFill>
                    <a:latin typeface="Times New Roman" charset="0"/>
                  </a:rPr>
                  <a:t>1</a:t>
                </a: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，启动搜索同步字符</a:t>
                </a:r>
              </a:p>
              <a:p>
                <a:pPr algn="just">
                  <a:lnSpc>
                    <a:spcPct val="130000"/>
                  </a:lnSpc>
                </a:pPr>
                <a:r>
                  <a:rPr lang="en-US" altLang="zh-CN" sz="1400" b="1" dirty="0">
                    <a:solidFill>
                      <a:srgbClr val="AA0A8F"/>
                    </a:solidFill>
                    <a:latin typeface="Times New Roman" charset="0"/>
                  </a:rPr>
                  <a:t>0</a:t>
                </a: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，不搜索同步字符</a:t>
                </a:r>
              </a:p>
              <a:p>
                <a:pPr algn="just">
                  <a:lnSpc>
                    <a:spcPct val="130000"/>
                  </a:lnSpc>
                </a:pP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         内部复位</a:t>
                </a:r>
              </a:p>
              <a:p>
                <a:pPr algn="just">
                  <a:lnSpc>
                    <a:spcPct val="130000"/>
                  </a:lnSpc>
                </a:pPr>
                <a:r>
                  <a:rPr lang="en-US" altLang="zh-CN" sz="1400" b="1" dirty="0">
                    <a:solidFill>
                      <a:srgbClr val="AA0A8F"/>
                    </a:solidFill>
                    <a:latin typeface="Times New Roman" charset="0"/>
                  </a:rPr>
                  <a:t>         1</a:t>
                </a: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。内部软复位以便</a:t>
                </a:r>
              </a:p>
              <a:p>
                <a:pPr algn="just">
                  <a:lnSpc>
                    <a:spcPct val="130000"/>
                  </a:lnSpc>
                </a:pP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               重置方式控制字</a:t>
                </a:r>
              </a:p>
              <a:p>
                <a:pPr algn="just">
                  <a:lnSpc>
                    <a:spcPct val="130000"/>
                  </a:lnSpc>
                </a:pPr>
                <a:r>
                  <a:rPr lang="en-US" altLang="zh-CN" sz="1400" b="1" dirty="0">
                    <a:solidFill>
                      <a:srgbClr val="AA0A8F"/>
                    </a:solidFill>
                    <a:latin typeface="Times New Roman" charset="0"/>
                  </a:rPr>
                  <a:t>         0</a:t>
                </a: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，正常工作</a:t>
                </a:r>
              </a:p>
              <a:p>
                <a:pPr algn="just">
                  <a:lnSpc>
                    <a:spcPct val="130000"/>
                  </a:lnSpc>
                </a:pP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	请求发送</a:t>
                </a:r>
              </a:p>
              <a:p>
                <a:pPr algn="just">
                  <a:lnSpc>
                    <a:spcPct val="130000"/>
                  </a:lnSpc>
                </a:pPr>
                <a:r>
                  <a:rPr lang="en-US" altLang="zh-CN" sz="1400" b="1" dirty="0">
                    <a:solidFill>
                      <a:srgbClr val="AA0A8F"/>
                    </a:solidFill>
                    <a:latin typeface="Times New Roman" charset="0"/>
                  </a:rPr>
                  <a:t>	1</a:t>
                </a: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．使 </a:t>
                </a:r>
                <a:r>
                  <a:rPr lang="en-US" altLang="zh-CN" sz="1400" b="1" dirty="0">
                    <a:solidFill>
                      <a:srgbClr val="AA0A8F"/>
                    </a:solidFill>
                    <a:latin typeface="Times New Roman" charset="0"/>
                  </a:rPr>
                  <a:t>RST</a:t>
                </a: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低电平</a:t>
                </a:r>
              </a:p>
              <a:p>
                <a:pPr algn="just">
                  <a:lnSpc>
                    <a:spcPct val="130000"/>
                  </a:lnSpc>
                </a:pPr>
                <a:r>
                  <a:rPr lang="en-US" altLang="zh-CN" sz="1400" b="1" dirty="0">
                    <a:solidFill>
                      <a:srgbClr val="AA0A8F"/>
                    </a:solidFill>
                    <a:latin typeface="Times New Roman" charset="0"/>
                  </a:rPr>
                  <a:t>	0</a:t>
                </a: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，正常工作</a:t>
                </a:r>
              </a:p>
              <a:p>
                <a:pPr algn="just">
                  <a:lnSpc>
                    <a:spcPct val="130000"/>
                  </a:lnSpc>
                </a:pP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	清除错误标志</a:t>
                </a:r>
              </a:p>
              <a:p>
                <a:pPr algn="just">
                  <a:lnSpc>
                    <a:spcPct val="130000"/>
                  </a:lnSpc>
                </a:pPr>
                <a:r>
                  <a:rPr lang="en-US" altLang="zh-CN" sz="1400" b="1" dirty="0">
                    <a:solidFill>
                      <a:srgbClr val="AA0A8F"/>
                    </a:solidFill>
                    <a:latin typeface="Times New Roman" charset="0"/>
                  </a:rPr>
                  <a:t>	1</a:t>
                </a: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．使状态寄存器中的</a:t>
                </a:r>
              </a:p>
              <a:p>
                <a:pPr algn="just">
                  <a:lnSpc>
                    <a:spcPct val="130000"/>
                  </a:lnSpc>
                </a:pPr>
                <a:r>
                  <a:rPr lang="en-US" altLang="zh-CN" sz="1400" b="1" dirty="0">
                    <a:solidFill>
                      <a:srgbClr val="AA0A8F"/>
                    </a:solidFill>
                    <a:latin typeface="Times New Roman" charset="0"/>
                  </a:rPr>
                  <a:t>	      PE</a:t>
                </a: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、</a:t>
                </a:r>
                <a:r>
                  <a:rPr lang="en-US" altLang="zh-CN" sz="1400" b="1" dirty="0">
                    <a:solidFill>
                      <a:srgbClr val="AA0A8F"/>
                    </a:solidFill>
                    <a:latin typeface="Times New Roman" charset="0"/>
                  </a:rPr>
                  <a:t>OE</a:t>
                </a: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、</a:t>
                </a:r>
                <a:r>
                  <a:rPr lang="en-US" altLang="zh-CN" sz="1400" b="1" dirty="0">
                    <a:solidFill>
                      <a:srgbClr val="AA0A8F"/>
                    </a:solidFill>
                    <a:latin typeface="Times New Roman" charset="0"/>
                  </a:rPr>
                  <a:t>FE</a:t>
                </a: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清零</a:t>
                </a:r>
              </a:p>
              <a:p>
                <a:pPr algn="just">
                  <a:lnSpc>
                    <a:spcPct val="130000"/>
                  </a:lnSpc>
                </a:pPr>
                <a:r>
                  <a:rPr lang="en-US" altLang="zh-CN" sz="1400" b="1" dirty="0">
                    <a:solidFill>
                      <a:srgbClr val="AA0A8F"/>
                    </a:solidFill>
                    <a:latin typeface="Times New Roman" charset="0"/>
                  </a:rPr>
                  <a:t>	0</a:t>
                </a:r>
                <a:r>
                  <a:rPr lang="zh-CN" altLang="en-US" sz="1400" b="1" dirty="0">
                    <a:solidFill>
                      <a:srgbClr val="AA0A8F"/>
                    </a:solidFill>
                    <a:latin typeface="Times New Roman" charset="0"/>
                  </a:rPr>
                  <a:t>，正常工作</a:t>
                </a:r>
              </a:p>
            </p:txBody>
          </p:sp>
          <p:grpSp>
            <p:nvGrpSpPr>
              <p:cNvPr id="20" name="Group 37"/>
              <p:cNvGrpSpPr>
                <a:grpSpLocks/>
              </p:cNvGrpSpPr>
              <p:nvPr/>
            </p:nvGrpSpPr>
            <p:grpSpPr bwMode="auto">
              <a:xfrm>
                <a:off x="1790" y="1260"/>
                <a:ext cx="322" cy="792"/>
                <a:chOff x="3780" y="5652"/>
                <a:chExt cx="1080" cy="855"/>
              </a:xfrm>
            </p:grpSpPr>
            <p:sp>
              <p:nvSpPr>
                <p:cNvPr id="31" name="Line 38"/>
                <p:cNvSpPr>
                  <a:spLocks noChangeShapeType="1"/>
                </p:cNvSpPr>
                <p:nvPr/>
              </p:nvSpPr>
              <p:spPr bwMode="auto">
                <a:xfrm>
                  <a:off x="4860" y="5652"/>
                  <a:ext cx="0" cy="85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2" name="Line 39"/>
                <p:cNvSpPr>
                  <a:spLocks noChangeShapeType="1"/>
                </p:cNvSpPr>
                <p:nvPr/>
              </p:nvSpPr>
              <p:spPr bwMode="auto">
                <a:xfrm flipH="1">
                  <a:off x="3780" y="6507"/>
                  <a:ext cx="1080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21" name="AutoShape 40"/>
              <p:cNvSpPr>
                <a:spLocks/>
              </p:cNvSpPr>
              <p:nvPr/>
            </p:nvSpPr>
            <p:spPr bwMode="auto">
              <a:xfrm>
                <a:off x="1683" y="1737"/>
                <a:ext cx="107" cy="631"/>
              </a:xfrm>
              <a:prstGeom prst="rightBrace">
                <a:avLst>
                  <a:gd name="adj1" fmla="val 49143"/>
                  <a:gd name="adj2" fmla="val 50000"/>
                </a:avLst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22" name="Group 41"/>
              <p:cNvGrpSpPr>
                <a:grpSpLocks/>
              </p:cNvGrpSpPr>
              <p:nvPr/>
            </p:nvGrpSpPr>
            <p:grpSpPr bwMode="auto">
              <a:xfrm>
                <a:off x="2139" y="1260"/>
                <a:ext cx="724" cy="1998"/>
                <a:chOff x="3780" y="5652"/>
                <a:chExt cx="1080" cy="855"/>
              </a:xfrm>
            </p:grpSpPr>
            <p:sp>
              <p:nvSpPr>
                <p:cNvPr id="29" name="Line 42"/>
                <p:cNvSpPr>
                  <a:spLocks noChangeShapeType="1"/>
                </p:cNvSpPr>
                <p:nvPr/>
              </p:nvSpPr>
              <p:spPr bwMode="auto">
                <a:xfrm>
                  <a:off x="4860" y="5652"/>
                  <a:ext cx="0" cy="85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0" name="Line 43"/>
                <p:cNvSpPr>
                  <a:spLocks noChangeShapeType="1"/>
                </p:cNvSpPr>
                <p:nvPr/>
              </p:nvSpPr>
              <p:spPr bwMode="auto">
                <a:xfrm flipH="1">
                  <a:off x="3780" y="6507"/>
                  <a:ext cx="1080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23" name="AutoShape 44"/>
              <p:cNvSpPr>
                <a:spLocks/>
              </p:cNvSpPr>
              <p:nvPr/>
            </p:nvSpPr>
            <p:spPr bwMode="auto">
              <a:xfrm>
                <a:off x="2032" y="2964"/>
                <a:ext cx="107" cy="631"/>
              </a:xfrm>
              <a:prstGeom prst="rightBrace">
                <a:avLst>
                  <a:gd name="adj1" fmla="val 49143"/>
                  <a:gd name="adj2" fmla="val 50000"/>
                </a:avLst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" name="AutoShape 45"/>
              <p:cNvSpPr>
                <a:spLocks/>
              </p:cNvSpPr>
              <p:nvPr/>
            </p:nvSpPr>
            <p:spPr bwMode="auto">
              <a:xfrm>
                <a:off x="2005" y="2435"/>
                <a:ext cx="107" cy="435"/>
              </a:xfrm>
              <a:prstGeom prst="rightBrace">
                <a:avLst>
                  <a:gd name="adj1" fmla="val 33879"/>
                  <a:gd name="adj2" fmla="val 50000"/>
                </a:avLst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" name="AutoShape 46"/>
              <p:cNvSpPr>
                <a:spLocks/>
              </p:cNvSpPr>
              <p:nvPr/>
            </p:nvSpPr>
            <p:spPr bwMode="auto">
              <a:xfrm>
                <a:off x="4535" y="1348"/>
                <a:ext cx="107" cy="435"/>
              </a:xfrm>
              <a:prstGeom prst="leftBrace">
                <a:avLst>
                  <a:gd name="adj1" fmla="val 33879"/>
                  <a:gd name="adj2" fmla="val 50000"/>
                </a:avLst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" name="AutoShape 47"/>
              <p:cNvSpPr>
                <a:spLocks/>
              </p:cNvSpPr>
              <p:nvPr/>
            </p:nvSpPr>
            <p:spPr bwMode="auto">
              <a:xfrm>
                <a:off x="4267" y="1877"/>
                <a:ext cx="107" cy="434"/>
              </a:xfrm>
              <a:prstGeom prst="leftBrace">
                <a:avLst>
                  <a:gd name="adj1" fmla="val 33801"/>
                  <a:gd name="adj2" fmla="val 50000"/>
                </a:avLst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" name="AutoShape 48"/>
              <p:cNvSpPr>
                <a:spLocks/>
              </p:cNvSpPr>
              <p:nvPr/>
            </p:nvSpPr>
            <p:spPr bwMode="auto">
              <a:xfrm>
                <a:off x="3686" y="3030"/>
                <a:ext cx="107" cy="435"/>
              </a:xfrm>
              <a:prstGeom prst="leftBrace">
                <a:avLst>
                  <a:gd name="adj1" fmla="val 33879"/>
                  <a:gd name="adj2" fmla="val 50000"/>
                </a:avLst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" name="AutoShape 49"/>
              <p:cNvSpPr>
                <a:spLocks/>
              </p:cNvSpPr>
              <p:nvPr/>
            </p:nvSpPr>
            <p:spPr bwMode="auto">
              <a:xfrm>
                <a:off x="3927" y="2368"/>
                <a:ext cx="107" cy="435"/>
              </a:xfrm>
              <a:prstGeom prst="leftBrace">
                <a:avLst>
                  <a:gd name="adj1" fmla="val 33879"/>
                  <a:gd name="adj2" fmla="val 50000"/>
                </a:avLst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7" name="Text Box 50"/>
            <p:cNvSpPr txBox="1">
              <a:spLocks noChangeArrowheads="1"/>
            </p:cNvSpPr>
            <p:nvPr/>
          </p:nvSpPr>
          <p:spPr bwMode="auto">
            <a:xfrm>
              <a:off x="1791" y="3776"/>
              <a:ext cx="2631" cy="3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/>
              <a:r>
                <a:rPr lang="zh-CN" altLang="en-US" sz="2400" b="1" dirty="0">
                  <a:solidFill>
                    <a:srgbClr val="C71313"/>
                  </a:solidFill>
                  <a:latin typeface="Times New Roman" charset="0"/>
                </a:rPr>
                <a:t>操作控制字格式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73604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接口状态寄存器的内容格式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12</a:t>
            </a:fld>
            <a:endParaRPr lang="zh-CN" altLang="en-US">
              <a:solidFill>
                <a:srgbClr val="1F497D"/>
              </a:solidFill>
            </a:endParaRPr>
          </a:p>
        </p:txBody>
      </p:sp>
      <p:grpSp>
        <p:nvGrpSpPr>
          <p:cNvPr id="5" name="Group 3"/>
          <p:cNvGrpSpPr>
            <a:grpSpLocks/>
          </p:cNvGrpSpPr>
          <p:nvPr/>
        </p:nvGrpSpPr>
        <p:grpSpPr bwMode="auto">
          <a:xfrm>
            <a:off x="836613" y="1772816"/>
            <a:ext cx="7850187" cy="3614737"/>
            <a:chOff x="793" y="929"/>
            <a:chExt cx="4945" cy="2277"/>
          </a:xfrm>
        </p:grpSpPr>
        <p:sp>
          <p:nvSpPr>
            <p:cNvPr id="6" name="Text Box 4"/>
            <p:cNvSpPr txBox="1">
              <a:spLocks noChangeArrowheads="1"/>
            </p:cNvSpPr>
            <p:nvPr/>
          </p:nvSpPr>
          <p:spPr bwMode="auto">
            <a:xfrm>
              <a:off x="1994" y="2432"/>
              <a:ext cx="1839" cy="3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/>
              <a:r>
                <a:rPr lang="zh-CN" altLang="en-US" sz="2400" b="1" dirty="0">
                  <a:solidFill>
                    <a:srgbClr val="225FF8"/>
                  </a:solidFill>
                  <a:latin typeface="Times New Roman" charset="0"/>
                </a:rPr>
                <a:t>状态字格式</a:t>
              </a:r>
            </a:p>
          </p:txBody>
        </p:sp>
        <p:sp>
          <p:nvSpPr>
            <p:cNvPr id="7" name="Text Box 5"/>
            <p:cNvSpPr txBox="1">
              <a:spLocks noChangeArrowheads="1"/>
            </p:cNvSpPr>
            <p:nvPr/>
          </p:nvSpPr>
          <p:spPr bwMode="auto">
            <a:xfrm>
              <a:off x="923" y="929"/>
              <a:ext cx="4377" cy="3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/>
              <a:r>
                <a:rPr lang="en-US" altLang="zh-CN" sz="1400" b="1">
                  <a:solidFill>
                    <a:srgbClr val="C71313"/>
                  </a:solidFill>
                  <a:latin typeface="Times New Roman" charset="0"/>
                </a:rPr>
                <a:t>D</a:t>
              </a:r>
              <a:r>
                <a:rPr lang="en-US" altLang="zh-CN" sz="1400" b="1" baseline="-25000">
                  <a:solidFill>
                    <a:srgbClr val="C71313"/>
                  </a:solidFill>
                  <a:latin typeface="Times New Roman" charset="0"/>
                </a:rPr>
                <a:t>7</a:t>
              </a:r>
              <a:r>
                <a:rPr lang="en-US" altLang="zh-CN" sz="1400" b="1">
                  <a:solidFill>
                    <a:srgbClr val="C71313"/>
                  </a:solidFill>
                  <a:latin typeface="Times New Roman" charset="0"/>
                </a:rPr>
                <a:t>                D</a:t>
              </a:r>
              <a:r>
                <a:rPr lang="en-US" altLang="zh-CN" sz="1400" b="1" baseline="-25000">
                  <a:solidFill>
                    <a:srgbClr val="C71313"/>
                  </a:solidFill>
                  <a:latin typeface="Times New Roman" charset="0"/>
                </a:rPr>
                <a:t>6</a:t>
              </a:r>
              <a:r>
                <a:rPr lang="en-US" altLang="zh-CN" sz="1400" b="1">
                  <a:solidFill>
                    <a:srgbClr val="C71313"/>
                  </a:solidFill>
                  <a:latin typeface="Times New Roman" charset="0"/>
                </a:rPr>
                <a:t>               D</a:t>
              </a:r>
              <a:r>
                <a:rPr lang="en-US" altLang="zh-CN" sz="1400" b="1" baseline="-25000">
                  <a:solidFill>
                    <a:srgbClr val="C71313"/>
                  </a:solidFill>
                  <a:latin typeface="Times New Roman" charset="0"/>
                </a:rPr>
                <a:t>5 </a:t>
              </a:r>
              <a:r>
                <a:rPr lang="en-US" altLang="zh-CN" sz="1400" b="1">
                  <a:solidFill>
                    <a:srgbClr val="C71313"/>
                  </a:solidFill>
                  <a:latin typeface="Times New Roman" charset="0"/>
                </a:rPr>
                <a:t>              D</a:t>
              </a:r>
              <a:r>
                <a:rPr lang="en-US" altLang="zh-CN" sz="1400" b="1" baseline="-25000">
                  <a:solidFill>
                    <a:srgbClr val="C71313"/>
                  </a:solidFill>
                  <a:latin typeface="Times New Roman" charset="0"/>
                </a:rPr>
                <a:t>4</a:t>
              </a:r>
              <a:r>
                <a:rPr lang="en-US" altLang="zh-CN" sz="1400" b="1">
                  <a:solidFill>
                    <a:srgbClr val="C71313"/>
                  </a:solidFill>
                  <a:latin typeface="Times New Roman" charset="0"/>
                </a:rPr>
                <a:t>               D</a:t>
              </a:r>
              <a:r>
                <a:rPr lang="en-US" altLang="zh-CN" sz="1400" b="1" baseline="-25000">
                  <a:solidFill>
                    <a:srgbClr val="C71313"/>
                  </a:solidFill>
                  <a:latin typeface="Times New Roman" charset="0"/>
                </a:rPr>
                <a:t>3</a:t>
              </a:r>
              <a:r>
                <a:rPr lang="en-US" altLang="zh-CN" sz="1400" b="1">
                  <a:solidFill>
                    <a:srgbClr val="C71313"/>
                  </a:solidFill>
                  <a:latin typeface="Times New Roman" charset="0"/>
                </a:rPr>
                <a:t>              D</a:t>
              </a:r>
              <a:r>
                <a:rPr lang="en-US" altLang="zh-CN" sz="1400" b="1" baseline="-25000">
                  <a:solidFill>
                    <a:srgbClr val="C71313"/>
                  </a:solidFill>
                  <a:latin typeface="Times New Roman" charset="0"/>
                </a:rPr>
                <a:t>2  </a:t>
              </a:r>
              <a:r>
                <a:rPr lang="en-US" altLang="zh-CN" sz="1400" b="1">
                  <a:solidFill>
                    <a:srgbClr val="C71313"/>
                  </a:solidFill>
                  <a:latin typeface="Times New Roman" charset="0"/>
                </a:rPr>
                <a:t>              D</a:t>
              </a:r>
              <a:r>
                <a:rPr lang="en-US" altLang="zh-CN" sz="1400" b="1" baseline="-25000">
                  <a:solidFill>
                    <a:srgbClr val="C71313"/>
                  </a:solidFill>
                  <a:latin typeface="Times New Roman" charset="0"/>
                </a:rPr>
                <a:t>1</a:t>
              </a:r>
              <a:r>
                <a:rPr lang="en-US" altLang="zh-CN" sz="1400" b="1">
                  <a:solidFill>
                    <a:srgbClr val="C71313"/>
                  </a:solidFill>
                  <a:latin typeface="Times New Roman" charset="0"/>
                </a:rPr>
                <a:t>                D</a:t>
              </a:r>
              <a:r>
                <a:rPr lang="en-US" altLang="zh-CN" sz="1400" b="1" baseline="-25000">
                  <a:solidFill>
                    <a:srgbClr val="C71313"/>
                  </a:solidFill>
                  <a:latin typeface="Times New Roman" charset="0"/>
                </a:rPr>
                <a:t>0</a:t>
              </a:r>
              <a:endParaRPr lang="en-US" altLang="zh-CN" sz="1400" b="1">
                <a:solidFill>
                  <a:srgbClr val="C71313"/>
                </a:solidFill>
                <a:latin typeface="Times New Roman" charset="0"/>
              </a:endParaRPr>
            </a:p>
          </p:txBody>
        </p:sp>
        <p:grpSp>
          <p:nvGrpSpPr>
            <p:cNvPr id="8" name="Group 6"/>
            <p:cNvGrpSpPr>
              <a:grpSpLocks/>
            </p:cNvGrpSpPr>
            <p:nvPr/>
          </p:nvGrpSpPr>
          <p:grpSpPr bwMode="auto">
            <a:xfrm>
              <a:off x="793" y="1141"/>
              <a:ext cx="4355" cy="248"/>
              <a:chOff x="2700" y="972"/>
              <a:chExt cx="3960" cy="366"/>
            </a:xfrm>
          </p:grpSpPr>
          <p:sp>
            <p:nvSpPr>
              <p:cNvPr id="26" name="Rectangle 7"/>
              <p:cNvSpPr>
                <a:spLocks noChangeArrowheads="1"/>
              </p:cNvSpPr>
              <p:nvPr/>
            </p:nvSpPr>
            <p:spPr bwMode="auto">
              <a:xfrm>
                <a:off x="2700" y="974"/>
                <a:ext cx="3960" cy="364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pPr algn="just"/>
                <a:r>
                  <a:rPr lang="zh-CN" altLang="en-US" sz="1400" b="1">
                    <a:solidFill>
                      <a:srgbClr val="C71313"/>
                    </a:solidFill>
                    <a:latin typeface="Times New Roman" charset="0"/>
                  </a:rPr>
                  <a:t>   </a:t>
                </a:r>
              </a:p>
            </p:txBody>
          </p:sp>
          <p:sp>
            <p:nvSpPr>
              <p:cNvPr id="27" name="Line 8"/>
              <p:cNvSpPr>
                <a:spLocks noChangeShapeType="1"/>
              </p:cNvSpPr>
              <p:nvPr/>
            </p:nvSpPr>
            <p:spPr bwMode="auto">
              <a:xfrm>
                <a:off x="3175" y="972"/>
                <a:ext cx="0" cy="364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" name="Line 9"/>
              <p:cNvSpPr>
                <a:spLocks noChangeShapeType="1"/>
              </p:cNvSpPr>
              <p:nvPr/>
            </p:nvSpPr>
            <p:spPr bwMode="auto">
              <a:xfrm>
                <a:off x="3650" y="972"/>
                <a:ext cx="0" cy="364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9" name="Line 10"/>
              <p:cNvSpPr>
                <a:spLocks noChangeShapeType="1"/>
              </p:cNvSpPr>
              <p:nvPr/>
            </p:nvSpPr>
            <p:spPr bwMode="auto">
              <a:xfrm>
                <a:off x="4165" y="972"/>
                <a:ext cx="0" cy="364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" name="Line 11"/>
              <p:cNvSpPr>
                <a:spLocks noChangeShapeType="1"/>
              </p:cNvSpPr>
              <p:nvPr/>
            </p:nvSpPr>
            <p:spPr bwMode="auto">
              <a:xfrm>
                <a:off x="4667" y="972"/>
                <a:ext cx="0" cy="364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1" name="Line 12"/>
              <p:cNvSpPr>
                <a:spLocks noChangeShapeType="1"/>
              </p:cNvSpPr>
              <p:nvPr/>
            </p:nvSpPr>
            <p:spPr bwMode="auto">
              <a:xfrm>
                <a:off x="5142" y="972"/>
                <a:ext cx="0" cy="364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2" name="Line 13"/>
              <p:cNvSpPr>
                <a:spLocks noChangeShapeType="1"/>
              </p:cNvSpPr>
              <p:nvPr/>
            </p:nvSpPr>
            <p:spPr bwMode="auto">
              <a:xfrm>
                <a:off x="5630" y="972"/>
                <a:ext cx="0" cy="364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3" name="Line 14"/>
              <p:cNvSpPr>
                <a:spLocks noChangeShapeType="1"/>
              </p:cNvSpPr>
              <p:nvPr/>
            </p:nvSpPr>
            <p:spPr bwMode="auto">
              <a:xfrm>
                <a:off x="6079" y="972"/>
                <a:ext cx="0" cy="364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9" name="Text Box 15"/>
            <p:cNvSpPr txBox="1">
              <a:spLocks noChangeArrowheads="1"/>
            </p:cNvSpPr>
            <p:nvPr/>
          </p:nvSpPr>
          <p:spPr bwMode="auto">
            <a:xfrm>
              <a:off x="875" y="1162"/>
              <a:ext cx="4863" cy="3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/>
              <a:r>
                <a:rPr lang="en-US" altLang="zh-CN" sz="1400" b="1">
                  <a:solidFill>
                    <a:srgbClr val="C71313"/>
                  </a:solidFill>
                  <a:latin typeface="Times New Roman" charset="0"/>
                </a:rPr>
                <a:t>DSR       SYNDET         FE               OE             PE            TxE        RxRDY       TxRDY</a:t>
              </a:r>
            </a:p>
          </p:txBody>
        </p:sp>
        <p:sp>
          <p:nvSpPr>
            <p:cNvPr id="10" name="Line 16"/>
            <p:cNvSpPr>
              <a:spLocks noChangeShapeType="1"/>
            </p:cNvSpPr>
            <p:nvPr/>
          </p:nvSpPr>
          <p:spPr bwMode="auto">
            <a:xfrm flipH="1">
              <a:off x="1575" y="1389"/>
              <a:ext cx="1" cy="24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stealth" w="sm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17"/>
            <p:cNvSpPr>
              <a:spLocks noChangeShapeType="1"/>
            </p:cNvSpPr>
            <p:nvPr/>
          </p:nvSpPr>
          <p:spPr bwMode="auto">
            <a:xfrm flipH="1">
              <a:off x="1086" y="1389"/>
              <a:ext cx="1" cy="24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stealth" w="sm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Line 18"/>
            <p:cNvSpPr>
              <a:spLocks noChangeShapeType="1"/>
            </p:cNvSpPr>
            <p:nvPr/>
          </p:nvSpPr>
          <p:spPr bwMode="auto">
            <a:xfrm flipH="1">
              <a:off x="2108" y="1389"/>
              <a:ext cx="1" cy="24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stealth" w="sm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Line 19"/>
            <p:cNvSpPr>
              <a:spLocks noChangeShapeType="1"/>
            </p:cNvSpPr>
            <p:nvPr/>
          </p:nvSpPr>
          <p:spPr bwMode="auto">
            <a:xfrm flipH="1">
              <a:off x="2698" y="1389"/>
              <a:ext cx="1" cy="24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stealth" w="sm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Line 20"/>
            <p:cNvSpPr>
              <a:spLocks noChangeShapeType="1"/>
            </p:cNvSpPr>
            <p:nvPr/>
          </p:nvSpPr>
          <p:spPr bwMode="auto">
            <a:xfrm flipH="1">
              <a:off x="4829" y="1389"/>
              <a:ext cx="1" cy="24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stealth" w="sm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Line 21"/>
            <p:cNvSpPr>
              <a:spLocks noChangeShapeType="1"/>
            </p:cNvSpPr>
            <p:nvPr/>
          </p:nvSpPr>
          <p:spPr bwMode="auto">
            <a:xfrm flipH="1">
              <a:off x="3242" y="1389"/>
              <a:ext cx="1" cy="24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stealth" w="sm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Line 22"/>
            <p:cNvSpPr>
              <a:spLocks noChangeShapeType="1"/>
            </p:cNvSpPr>
            <p:nvPr/>
          </p:nvSpPr>
          <p:spPr bwMode="auto">
            <a:xfrm flipH="1">
              <a:off x="3741" y="1389"/>
              <a:ext cx="1" cy="24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stealth" w="sm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Line 23"/>
            <p:cNvSpPr>
              <a:spLocks noChangeShapeType="1"/>
            </p:cNvSpPr>
            <p:nvPr/>
          </p:nvSpPr>
          <p:spPr bwMode="auto">
            <a:xfrm flipH="1">
              <a:off x="4272" y="1389"/>
              <a:ext cx="1" cy="24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stealth" w="sm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Rectangle 24"/>
            <p:cNvSpPr>
              <a:spLocks noChangeArrowheads="1"/>
            </p:cNvSpPr>
            <p:nvPr/>
          </p:nvSpPr>
          <p:spPr bwMode="auto">
            <a:xfrm>
              <a:off x="975" y="1661"/>
              <a:ext cx="364" cy="12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/>
              <a:r>
                <a:rPr lang="zh-CN" altLang="en-US" sz="1400" b="1">
                  <a:solidFill>
                    <a:srgbClr val="C71313"/>
                  </a:solidFill>
                  <a:latin typeface="Times New Roman" charset="0"/>
                </a:rPr>
                <a:t>数</a:t>
              </a:r>
            </a:p>
            <a:p>
              <a:pPr algn="just"/>
              <a:r>
                <a:rPr lang="zh-CN" altLang="en-US" sz="1400" b="1">
                  <a:solidFill>
                    <a:srgbClr val="C71313"/>
                  </a:solidFill>
                  <a:latin typeface="Times New Roman" charset="0"/>
                </a:rPr>
                <a:t>传</a:t>
              </a:r>
            </a:p>
            <a:p>
              <a:pPr algn="just"/>
              <a:r>
                <a:rPr lang="zh-CN" altLang="en-US" sz="1400" b="1">
                  <a:solidFill>
                    <a:srgbClr val="C71313"/>
                  </a:solidFill>
                  <a:latin typeface="Times New Roman" charset="0"/>
                </a:rPr>
                <a:t>机</a:t>
              </a:r>
            </a:p>
            <a:p>
              <a:pPr algn="just"/>
              <a:r>
                <a:rPr lang="zh-CN" altLang="en-US" sz="1400" b="1">
                  <a:solidFill>
                    <a:srgbClr val="C71313"/>
                  </a:solidFill>
                  <a:latin typeface="Times New Roman" charset="0"/>
                </a:rPr>
                <a:t>就</a:t>
              </a:r>
            </a:p>
            <a:p>
              <a:pPr algn="just"/>
              <a:r>
                <a:rPr lang="zh-CN" altLang="en-US" sz="1400" b="1">
                  <a:solidFill>
                    <a:srgbClr val="C71313"/>
                  </a:solidFill>
                  <a:latin typeface="Times New Roman" charset="0"/>
                </a:rPr>
                <a:t>绪   </a:t>
              </a:r>
            </a:p>
          </p:txBody>
        </p:sp>
        <p:sp>
          <p:nvSpPr>
            <p:cNvPr id="19" name="Rectangle 25"/>
            <p:cNvSpPr>
              <a:spLocks noChangeArrowheads="1"/>
            </p:cNvSpPr>
            <p:nvPr/>
          </p:nvSpPr>
          <p:spPr bwMode="auto">
            <a:xfrm>
              <a:off x="1442" y="1639"/>
              <a:ext cx="226" cy="12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/>
              <a:r>
                <a:rPr lang="zh-CN" altLang="en-US" sz="1400" b="1">
                  <a:solidFill>
                    <a:srgbClr val="C71313"/>
                  </a:solidFill>
                  <a:latin typeface="Times New Roman" charset="0"/>
                </a:rPr>
                <a:t>同步检出   </a:t>
              </a:r>
            </a:p>
          </p:txBody>
        </p:sp>
        <p:sp>
          <p:nvSpPr>
            <p:cNvPr id="20" name="Rectangle 26"/>
            <p:cNvSpPr>
              <a:spLocks noChangeArrowheads="1"/>
            </p:cNvSpPr>
            <p:nvPr/>
          </p:nvSpPr>
          <p:spPr bwMode="auto">
            <a:xfrm>
              <a:off x="1986" y="1651"/>
              <a:ext cx="220" cy="12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/>
              <a:r>
                <a:rPr lang="zh-CN" altLang="en-US" sz="1400" b="1">
                  <a:solidFill>
                    <a:srgbClr val="C71313"/>
                  </a:solidFill>
                  <a:latin typeface="Times New Roman" charset="0"/>
                </a:rPr>
                <a:t>格式错  </a:t>
              </a:r>
            </a:p>
          </p:txBody>
        </p:sp>
        <p:sp>
          <p:nvSpPr>
            <p:cNvPr id="21" name="Rectangle 27"/>
            <p:cNvSpPr>
              <a:spLocks noChangeArrowheads="1"/>
            </p:cNvSpPr>
            <p:nvPr/>
          </p:nvSpPr>
          <p:spPr bwMode="auto">
            <a:xfrm>
              <a:off x="2579" y="1646"/>
              <a:ext cx="275" cy="12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/>
              <a:r>
                <a:rPr lang="zh-CN" altLang="en-US" sz="1400" b="1">
                  <a:solidFill>
                    <a:srgbClr val="C71313"/>
                  </a:solidFill>
                  <a:latin typeface="Times New Roman" charset="0"/>
                </a:rPr>
                <a:t>溢出错   </a:t>
              </a:r>
            </a:p>
          </p:txBody>
        </p:sp>
        <p:sp>
          <p:nvSpPr>
            <p:cNvPr id="22" name="Rectangle 28"/>
            <p:cNvSpPr>
              <a:spLocks noChangeArrowheads="1"/>
            </p:cNvSpPr>
            <p:nvPr/>
          </p:nvSpPr>
          <p:spPr bwMode="auto">
            <a:xfrm>
              <a:off x="3132" y="1644"/>
              <a:ext cx="279" cy="12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/>
              <a:r>
                <a:rPr lang="zh-CN" altLang="en-US" sz="1400" b="1">
                  <a:solidFill>
                    <a:srgbClr val="C71313"/>
                  </a:solidFill>
                  <a:latin typeface="Times New Roman" charset="0"/>
                </a:rPr>
                <a:t>奇偶错   </a:t>
              </a:r>
            </a:p>
          </p:txBody>
        </p:sp>
        <p:sp>
          <p:nvSpPr>
            <p:cNvPr id="23" name="Rectangle 29"/>
            <p:cNvSpPr>
              <a:spLocks noChangeArrowheads="1"/>
            </p:cNvSpPr>
            <p:nvPr/>
          </p:nvSpPr>
          <p:spPr bwMode="auto">
            <a:xfrm>
              <a:off x="3625" y="1661"/>
              <a:ext cx="227" cy="15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/>
              <a:r>
                <a:rPr lang="zh-CN" altLang="en-US" sz="1400" b="1">
                  <a:solidFill>
                    <a:srgbClr val="C71313"/>
                  </a:solidFill>
                  <a:latin typeface="Times New Roman" charset="0"/>
                </a:rPr>
                <a:t>发送器空  </a:t>
              </a:r>
            </a:p>
          </p:txBody>
        </p:sp>
        <p:sp>
          <p:nvSpPr>
            <p:cNvPr id="24" name="Rectangle 30"/>
            <p:cNvSpPr>
              <a:spLocks noChangeArrowheads="1"/>
            </p:cNvSpPr>
            <p:nvPr/>
          </p:nvSpPr>
          <p:spPr bwMode="auto">
            <a:xfrm>
              <a:off x="4148" y="1665"/>
              <a:ext cx="229" cy="12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/>
              <a:r>
                <a:rPr lang="zh-CN" altLang="en-US" sz="1400" b="1">
                  <a:solidFill>
                    <a:srgbClr val="C71313"/>
                  </a:solidFill>
                  <a:latin typeface="Times New Roman" charset="0"/>
                </a:rPr>
                <a:t>接收准备好   </a:t>
              </a:r>
            </a:p>
          </p:txBody>
        </p:sp>
        <p:sp>
          <p:nvSpPr>
            <p:cNvPr id="25" name="Rectangle 31"/>
            <p:cNvSpPr>
              <a:spLocks noChangeArrowheads="1"/>
            </p:cNvSpPr>
            <p:nvPr/>
          </p:nvSpPr>
          <p:spPr bwMode="auto">
            <a:xfrm>
              <a:off x="4709" y="1652"/>
              <a:ext cx="212" cy="12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/>
              <a:r>
                <a:rPr lang="zh-CN" altLang="en-US" sz="1400" b="1">
                  <a:solidFill>
                    <a:srgbClr val="C71313"/>
                  </a:solidFill>
                  <a:latin typeface="Times New Roman" charset="0"/>
                </a:rPr>
                <a:t>发送准备好 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98724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Intel</a:t>
            </a:r>
            <a:r>
              <a:rPr lang="zh-CN" altLang="en-US" dirty="0"/>
              <a:t> </a:t>
            </a:r>
            <a:r>
              <a:rPr lang="en-US" altLang="zh-CN" dirty="0"/>
              <a:t>8251</a:t>
            </a:r>
            <a:r>
              <a:rPr lang="zh-CN" altLang="en-US" dirty="0"/>
              <a:t>串行接口芯片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32908" y="1202376"/>
            <a:ext cx="3960440" cy="4910138"/>
          </a:xfrm>
        </p:spPr>
        <p:txBody>
          <a:bodyPr/>
          <a:lstStyle/>
          <a:p>
            <a:r>
              <a:rPr lang="en-US" altLang="zh-CN" sz="2000" b="1" dirty="0"/>
              <a:t>D7~D0 : I/O</a:t>
            </a:r>
            <a:r>
              <a:rPr lang="zh-CN" altLang="en-US" sz="2000" dirty="0"/>
              <a:t>数据</a:t>
            </a:r>
          </a:p>
          <a:p>
            <a:r>
              <a:rPr lang="en-US" altLang="zh-CN" sz="2000" b="1" dirty="0"/>
              <a:t>CLK</a:t>
            </a:r>
            <a:r>
              <a:rPr lang="zh-CN" altLang="en-US" sz="2000" dirty="0"/>
              <a:t>：主时钟</a:t>
            </a:r>
          </a:p>
          <a:p>
            <a:r>
              <a:rPr lang="en-US" altLang="zh-CN" sz="2000" b="1" dirty="0"/>
              <a:t>/</a:t>
            </a:r>
            <a:r>
              <a:rPr lang="en-US" altLang="zh-CN" sz="2000" b="1" dirty="0" err="1"/>
              <a:t>RxC,RxD</a:t>
            </a:r>
            <a:r>
              <a:rPr lang="en-US" altLang="zh-CN" sz="2000" b="1" dirty="0"/>
              <a:t>: </a:t>
            </a:r>
            <a:r>
              <a:rPr lang="zh-CN" altLang="en-US" sz="2000" dirty="0"/>
              <a:t>接收时钟、数据</a:t>
            </a:r>
          </a:p>
          <a:p>
            <a:r>
              <a:rPr lang="en-US" altLang="zh-CN" sz="2000" b="1" dirty="0"/>
              <a:t>/</a:t>
            </a:r>
            <a:r>
              <a:rPr lang="en-US" altLang="zh-CN" sz="2000" b="1" dirty="0" err="1"/>
              <a:t>TxC,TxD</a:t>
            </a:r>
            <a:r>
              <a:rPr lang="en-US" altLang="zh-CN" sz="2000" b="1" dirty="0"/>
              <a:t>: </a:t>
            </a:r>
            <a:r>
              <a:rPr lang="zh-CN" altLang="en-US" sz="2000" dirty="0"/>
              <a:t>发送时钟、数据</a:t>
            </a:r>
          </a:p>
          <a:p>
            <a:r>
              <a:rPr lang="en-US" altLang="zh-CN" sz="2000" b="1" dirty="0"/>
              <a:t>/WR</a:t>
            </a:r>
            <a:r>
              <a:rPr lang="zh-CN" altLang="en-US" sz="2000" dirty="0"/>
              <a:t>、</a:t>
            </a:r>
            <a:r>
              <a:rPr lang="en-US" altLang="zh-CN" sz="2000" b="1" dirty="0"/>
              <a:t>/RD: </a:t>
            </a:r>
            <a:r>
              <a:rPr lang="zh-CN" altLang="en-US" sz="2000" dirty="0"/>
              <a:t>写、读命令</a:t>
            </a:r>
          </a:p>
          <a:p>
            <a:r>
              <a:rPr lang="en-US" altLang="zh-CN" sz="2000" b="1" dirty="0"/>
              <a:t>/CS: </a:t>
            </a:r>
            <a:r>
              <a:rPr lang="zh-CN" altLang="en-US" sz="2000" dirty="0"/>
              <a:t>片选信号</a:t>
            </a:r>
          </a:p>
          <a:p>
            <a:r>
              <a:rPr lang="en-US" altLang="zh-CN" sz="2000" b="1" dirty="0"/>
              <a:t>C/ D</a:t>
            </a:r>
            <a:r>
              <a:rPr lang="zh-CN" altLang="en-US" sz="2000" dirty="0"/>
              <a:t>：控制</a:t>
            </a:r>
            <a:r>
              <a:rPr lang="en-US" altLang="zh-CN" sz="2000" b="1" dirty="0"/>
              <a:t>/ </a:t>
            </a:r>
            <a:r>
              <a:rPr lang="zh-CN" altLang="en-US" sz="2000" dirty="0"/>
              <a:t>数据信号</a:t>
            </a:r>
          </a:p>
          <a:p>
            <a:r>
              <a:rPr lang="en-US" altLang="zh-CN" sz="2000" b="1" dirty="0"/>
              <a:t>RESET</a:t>
            </a:r>
            <a:r>
              <a:rPr lang="zh-CN" altLang="en-US" sz="2000" dirty="0"/>
              <a:t>：总清信号</a:t>
            </a:r>
          </a:p>
          <a:p>
            <a:r>
              <a:rPr lang="en-US" altLang="zh-CN" sz="2000" b="1" dirty="0" err="1"/>
              <a:t>RxRDY</a:t>
            </a:r>
            <a:r>
              <a:rPr lang="en-US" altLang="zh-CN" sz="2000" b="1" dirty="0"/>
              <a:t>: </a:t>
            </a:r>
            <a:r>
              <a:rPr lang="zh-CN" altLang="en-US" sz="2000" dirty="0"/>
              <a:t>接收准备就绪</a:t>
            </a:r>
          </a:p>
          <a:p>
            <a:r>
              <a:rPr lang="en-US" altLang="zh-CN" sz="2000" b="1" dirty="0" err="1"/>
              <a:t>TxRDY</a:t>
            </a:r>
            <a:r>
              <a:rPr lang="en-US" altLang="zh-CN" sz="2000" b="1" dirty="0"/>
              <a:t>: </a:t>
            </a:r>
            <a:r>
              <a:rPr lang="zh-CN" altLang="en-US" sz="2000" dirty="0"/>
              <a:t>发送准备就绪</a:t>
            </a:r>
          </a:p>
          <a:p>
            <a:r>
              <a:rPr lang="en-US" altLang="zh-CN" sz="2000" b="1" dirty="0" err="1"/>
              <a:t>TxEMPTY</a:t>
            </a:r>
            <a:r>
              <a:rPr lang="en-US" altLang="zh-CN" sz="2000" b="1" dirty="0"/>
              <a:t>: </a:t>
            </a:r>
            <a:r>
              <a:rPr lang="zh-CN" altLang="en-US" sz="2000" dirty="0"/>
              <a:t>发送寄存器空</a:t>
            </a:r>
          </a:p>
          <a:p>
            <a:r>
              <a:rPr lang="en-US" altLang="zh-CN" sz="2000" b="1" dirty="0"/>
              <a:t>/DTR</a:t>
            </a:r>
            <a:r>
              <a:rPr lang="zh-CN" altLang="en-US" sz="2000" dirty="0"/>
              <a:t>、</a:t>
            </a:r>
            <a:r>
              <a:rPr lang="en-US" altLang="zh-CN" sz="2000" b="1" dirty="0"/>
              <a:t>/DSR</a:t>
            </a:r>
            <a:r>
              <a:rPr lang="zh-CN" altLang="en-US" sz="2000" dirty="0"/>
              <a:t>：</a:t>
            </a:r>
          </a:p>
          <a:p>
            <a:r>
              <a:rPr lang="en-US" altLang="zh-CN" sz="2000" b="1" dirty="0"/>
              <a:t>/RTS</a:t>
            </a:r>
            <a:r>
              <a:rPr lang="zh-CN" altLang="en-US" sz="2000" dirty="0"/>
              <a:t>、</a:t>
            </a:r>
            <a:r>
              <a:rPr lang="en-US" altLang="zh-CN" sz="2000" b="1" dirty="0"/>
              <a:t>/CTS</a:t>
            </a:r>
            <a:r>
              <a:rPr lang="zh-CN" altLang="en-US" sz="2000" dirty="0"/>
              <a:t>：</a:t>
            </a:r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13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75656" y="5415643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器件引脚图</a:t>
            </a:r>
            <a:endParaRPr lang="en-US" dirty="0"/>
          </a:p>
        </p:txBody>
      </p:sp>
      <p:grpSp>
        <p:nvGrpSpPr>
          <p:cNvPr id="7" name="Group 3"/>
          <p:cNvGrpSpPr>
            <a:grpSpLocks/>
          </p:cNvGrpSpPr>
          <p:nvPr/>
        </p:nvGrpSpPr>
        <p:grpSpPr bwMode="auto">
          <a:xfrm>
            <a:off x="121801" y="1549245"/>
            <a:ext cx="4046537" cy="4233862"/>
            <a:chOff x="3143" y="1133"/>
            <a:chExt cx="2549" cy="2667"/>
          </a:xfrm>
        </p:grpSpPr>
        <p:grpSp>
          <p:nvGrpSpPr>
            <p:cNvPr id="8" name="Group 4"/>
            <p:cNvGrpSpPr>
              <a:grpSpLocks/>
            </p:cNvGrpSpPr>
            <p:nvPr/>
          </p:nvGrpSpPr>
          <p:grpSpPr bwMode="auto">
            <a:xfrm>
              <a:off x="3769" y="1226"/>
              <a:ext cx="1273" cy="2162"/>
              <a:chOff x="7380" y="1831"/>
              <a:chExt cx="1980" cy="3588"/>
            </a:xfrm>
          </p:grpSpPr>
          <p:grpSp>
            <p:nvGrpSpPr>
              <p:cNvPr id="97" name="Group 5"/>
              <p:cNvGrpSpPr>
                <a:grpSpLocks/>
              </p:cNvGrpSpPr>
              <p:nvPr/>
            </p:nvGrpSpPr>
            <p:grpSpPr bwMode="auto">
              <a:xfrm>
                <a:off x="7380" y="2100"/>
                <a:ext cx="1980" cy="3319"/>
                <a:chOff x="4860" y="1776"/>
                <a:chExt cx="2700" cy="4422"/>
              </a:xfrm>
            </p:grpSpPr>
            <p:sp>
              <p:nvSpPr>
                <p:cNvPr id="99" name="Rectangle 6"/>
                <p:cNvSpPr>
                  <a:spLocks noChangeArrowheads="1"/>
                </p:cNvSpPr>
                <p:nvPr/>
              </p:nvSpPr>
              <p:spPr bwMode="auto">
                <a:xfrm>
                  <a:off x="5220" y="1776"/>
                  <a:ext cx="1973" cy="4422"/>
                </a:xfrm>
                <a:prstGeom prst="rect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grpSp>
              <p:nvGrpSpPr>
                <p:cNvPr id="100" name="Group 7"/>
                <p:cNvGrpSpPr>
                  <a:grpSpLocks/>
                </p:cNvGrpSpPr>
                <p:nvPr/>
              </p:nvGrpSpPr>
              <p:grpSpPr bwMode="auto">
                <a:xfrm>
                  <a:off x="4860" y="1952"/>
                  <a:ext cx="360" cy="4074"/>
                  <a:chOff x="4860" y="1986"/>
                  <a:chExt cx="360" cy="4074"/>
                </a:xfrm>
              </p:grpSpPr>
              <p:grpSp>
                <p:nvGrpSpPr>
                  <p:cNvPr id="123" name="Group 8"/>
                  <p:cNvGrpSpPr>
                    <a:grpSpLocks/>
                  </p:cNvGrpSpPr>
                  <p:nvPr/>
                </p:nvGrpSpPr>
                <p:grpSpPr bwMode="auto">
                  <a:xfrm>
                    <a:off x="4860" y="1986"/>
                    <a:ext cx="360" cy="1578"/>
                    <a:chOff x="4860" y="1986"/>
                    <a:chExt cx="360" cy="1578"/>
                  </a:xfrm>
                </p:grpSpPr>
                <p:grpSp>
                  <p:nvGrpSpPr>
                    <p:cNvPr id="136" name="Group 9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4860" y="1986"/>
                      <a:ext cx="360" cy="625"/>
                      <a:chOff x="5013" y="2485"/>
                      <a:chExt cx="313" cy="544"/>
                    </a:xfrm>
                  </p:grpSpPr>
                  <p:sp>
                    <p:nvSpPr>
                      <p:cNvPr id="141" name="Line 10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2485"/>
                        <a:ext cx="313" cy="0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142" name="Line 11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2756"/>
                        <a:ext cx="313" cy="1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143" name="Line 12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3028"/>
                        <a:ext cx="313" cy="1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</p:grpSp>
                <p:grpSp>
                  <p:nvGrpSpPr>
                    <p:cNvPr id="137" name="Group 13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4860" y="2939"/>
                      <a:ext cx="359" cy="625"/>
                      <a:chOff x="5013" y="2485"/>
                      <a:chExt cx="313" cy="544"/>
                    </a:xfrm>
                  </p:grpSpPr>
                  <p:sp>
                    <p:nvSpPr>
                      <p:cNvPr id="138" name="Line 14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2485"/>
                        <a:ext cx="313" cy="0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139" name="Line 15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2756"/>
                        <a:ext cx="313" cy="1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140" name="Line 16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3028"/>
                        <a:ext cx="313" cy="1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</p:grpSp>
              </p:grpSp>
              <p:grpSp>
                <p:nvGrpSpPr>
                  <p:cNvPr id="124" name="Group 17"/>
                  <p:cNvGrpSpPr>
                    <a:grpSpLocks/>
                  </p:cNvGrpSpPr>
                  <p:nvPr/>
                </p:nvGrpSpPr>
                <p:grpSpPr bwMode="auto">
                  <a:xfrm>
                    <a:off x="4860" y="3875"/>
                    <a:ext cx="360" cy="1578"/>
                    <a:chOff x="4860" y="1986"/>
                    <a:chExt cx="360" cy="1578"/>
                  </a:xfrm>
                </p:grpSpPr>
                <p:grpSp>
                  <p:nvGrpSpPr>
                    <p:cNvPr id="128" name="Group 18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4860" y="1986"/>
                      <a:ext cx="360" cy="625"/>
                      <a:chOff x="5013" y="2485"/>
                      <a:chExt cx="313" cy="544"/>
                    </a:xfrm>
                  </p:grpSpPr>
                  <p:sp>
                    <p:nvSpPr>
                      <p:cNvPr id="133" name="Line 19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2485"/>
                        <a:ext cx="313" cy="0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134" name="Line 20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2756"/>
                        <a:ext cx="313" cy="1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135" name="Line 21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3028"/>
                        <a:ext cx="313" cy="1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</p:grpSp>
                <p:grpSp>
                  <p:nvGrpSpPr>
                    <p:cNvPr id="129" name="Group 22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4860" y="2939"/>
                      <a:ext cx="359" cy="625"/>
                      <a:chOff x="5013" y="2485"/>
                      <a:chExt cx="313" cy="544"/>
                    </a:xfrm>
                  </p:grpSpPr>
                  <p:sp>
                    <p:nvSpPr>
                      <p:cNvPr id="130" name="Line 23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2485"/>
                        <a:ext cx="313" cy="0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131" name="Line 24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2756"/>
                        <a:ext cx="313" cy="1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132" name="Line 25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3028"/>
                        <a:ext cx="313" cy="1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</p:grpSp>
              </p:grpSp>
              <p:grpSp>
                <p:nvGrpSpPr>
                  <p:cNvPr id="125" name="Group 26"/>
                  <p:cNvGrpSpPr>
                    <a:grpSpLocks/>
                  </p:cNvGrpSpPr>
                  <p:nvPr/>
                </p:nvGrpSpPr>
                <p:grpSpPr bwMode="auto">
                  <a:xfrm>
                    <a:off x="4860" y="5747"/>
                    <a:ext cx="360" cy="313"/>
                    <a:chOff x="3600" y="3858"/>
                    <a:chExt cx="360" cy="313"/>
                  </a:xfrm>
                </p:grpSpPr>
                <p:sp>
                  <p:nvSpPr>
                    <p:cNvPr id="126" name="Line 27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3600" y="3858"/>
                      <a:ext cx="360" cy="0"/>
                    </a:xfrm>
                    <a:prstGeom prst="line">
                      <a:avLst/>
                    </a:prstGeom>
                    <a:noFill/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7" name="Line 28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3600" y="4169"/>
                      <a:ext cx="360" cy="2"/>
                    </a:xfrm>
                    <a:prstGeom prst="line">
                      <a:avLst/>
                    </a:prstGeom>
                    <a:noFill/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/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101" name="Group 29"/>
                <p:cNvGrpSpPr>
                  <a:grpSpLocks/>
                </p:cNvGrpSpPr>
                <p:nvPr/>
              </p:nvGrpSpPr>
              <p:grpSpPr bwMode="auto">
                <a:xfrm>
                  <a:off x="7200" y="1952"/>
                  <a:ext cx="360" cy="4074"/>
                  <a:chOff x="4860" y="1986"/>
                  <a:chExt cx="360" cy="4074"/>
                </a:xfrm>
              </p:grpSpPr>
              <p:grpSp>
                <p:nvGrpSpPr>
                  <p:cNvPr id="102" name="Group 30"/>
                  <p:cNvGrpSpPr>
                    <a:grpSpLocks/>
                  </p:cNvGrpSpPr>
                  <p:nvPr/>
                </p:nvGrpSpPr>
                <p:grpSpPr bwMode="auto">
                  <a:xfrm>
                    <a:off x="4860" y="1986"/>
                    <a:ext cx="360" cy="1578"/>
                    <a:chOff x="4860" y="1986"/>
                    <a:chExt cx="360" cy="1578"/>
                  </a:xfrm>
                </p:grpSpPr>
                <p:grpSp>
                  <p:nvGrpSpPr>
                    <p:cNvPr id="115" name="Group 31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4860" y="1986"/>
                      <a:ext cx="360" cy="625"/>
                      <a:chOff x="5013" y="2485"/>
                      <a:chExt cx="313" cy="544"/>
                    </a:xfrm>
                  </p:grpSpPr>
                  <p:sp>
                    <p:nvSpPr>
                      <p:cNvPr id="120" name="Line 32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2485"/>
                        <a:ext cx="313" cy="0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121" name="Line 33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2756"/>
                        <a:ext cx="313" cy="1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122" name="Line 34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3028"/>
                        <a:ext cx="313" cy="1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</p:grpSp>
                <p:grpSp>
                  <p:nvGrpSpPr>
                    <p:cNvPr id="116" name="Group 35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4860" y="2939"/>
                      <a:ext cx="359" cy="625"/>
                      <a:chOff x="5013" y="2485"/>
                      <a:chExt cx="313" cy="544"/>
                    </a:xfrm>
                  </p:grpSpPr>
                  <p:sp>
                    <p:nvSpPr>
                      <p:cNvPr id="117" name="Line 36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2485"/>
                        <a:ext cx="313" cy="0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118" name="Line 37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2756"/>
                        <a:ext cx="313" cy="1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119" name="Line 38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3028"/>
                        <a:ext cx="313" cy="1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</p:grpSp>
              </p:grpSp>
              <p:grpSp>
                <p:nvGrpSpPr>
                  <p:cNvPr id="103" name="Group 39"/>
                  <p:cNvGrpSpPr>
                    <a:grpSpLocks/>
                  </p:cNvGrpSpPr>
                  <p:nvPr/>
                </p:nvGrpSpPr>
                <p:grpSpPr bwMode="auto">
                  <a:xfrm>
                    <a:off x="4860" y="3875"/>
                    <a:ext cx="360" cy="1578"/>
                    <a:chOff x="4860" y="1986"/>
                    <a:chExt cx="360" cy="1578"/>
                  </a:xfrm>
                </p:grpSpPr>
                <p:grpSp>
                  <p:nvGrpSpPr>
                    <p:cNvPr id="107" name="Group 40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4860" y="1986"/>
                      <a:ext cx="360" cy="625"/>
                      <a:chOff x="5013" y="2485"/>
                      <a:chExt cx="313" cy="544"/>
                    </a:xfrm>
                  </p:grpSpPr>
                  <p:sp>
                    <p:nvSpPr>
                      <p:cNvPr id="112" name="Line 41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2485"/>
                        <a:ext cx="313" cy="0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113" name="Line 42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2756"/>
                        <a:ext cx="313" cy="1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114" name="Line 43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3028"/>
                        <a:ext cx="313" cy="1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</p:grpSp>
                <p:grpSp>
                  <p:nvGrpSpPr>
                    <p:cNvPr id="108" name="Group 44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4860" y="2939"/>
                      <a:ext cx="359" cy="625"/>
                      <a:chOff x="5013" y="2485"/>
                      <a:chExt cx="313" cy="544"/>
                    </a:xfrm>
                  </p:grpSpPr>
                  <p:sp>
                    <p:nvSpPr>
                      <p:cNvPr id="109" name="Line 45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2485"/>
                        <a:ext cx="313" cy="0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110" name="Line 46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2756"/>
                        <a:ext cx="313" cy="1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111" name="Line 47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013" y="3028"/>
                        <a:ext cx="313" cy="1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en-US"/>
                      </a:p>
                    </p:txBody>
                  </p:sp>
                </p:grpSp>
              </p:grpSp>
              <p:grpSp>
                <p:nvGrpSpPr>
                  <p:cNvPr id="104" name="Group 48"/>
                  <p:cNvGrpSpPr>
                    <a:grpSpLocks/>
                  </p:cNvGrpSpPr>
                  <p:nvPr/>
                </p:nvGrpSpPr>
                <p:grpSpPr bwMode="auto">
                  <a:xfrm>
                    <a:off x="4860" y="5747"/>
                    <a:ext cx="360" cy="313"/>
                    <a:chOff x="3600" y="3858"/>
                    <a:chExt cx="360" cy="313"/>
                  </a:xfrm>
                </p:grpSpPr>
                <p:sp>
                  <p:nvSpPr>
                    <p:cNvPr id="105" name="Line 49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3600" y="3858"/>
                      <a:ext cx="360" cy="0"/>
                    </a:xfrm>
                    <a:prstGeom prst="line">
                      <a:avLst/>
                    </a:prstGeom>
                    <a:noFill/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" name="Line 50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3600" y="4169"/>
                      <a:ext cx="360" cy="2"/>
                    </a:xfrm>
                    <a:prstGeom prst="line">
                      <a:avLst/>
                    </a:prstGeom>
                    <a:noFill/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/>
                    <a:lstStyle/>
                    <a:p>
                      <a:endParaRPr lang="en-US"/>
                    </a:p>
                  </p:txBody>
                </p:sp>
              </p:grpSp>
            </p:grpSp>
          </p:grpSp>
          <p:sp>
            <p:nvSpPr>
              <p:cNvPr id="98" name="Oval 51"/>
              <p:cNvSpPr>
                <a:spLocks noChangeArrowheads="1"/>
              </p:cNvSpPr>
              <p:nvPr/>
            </p:nvSpPr>
            <p:spPr bwMode="auto">
              <a:xfrm>
                <a:off x="8144" y="1831"/>
                <a:ext cx="482" cy="482"/>
              </a:xfrm>
              <a:prstGeom prst="ellips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9" name="Rectangle 52"/>
            <p:cNvSpPr>
              <a:spLocks noChangeArrowheads="1"/>
            </p:cNvSpPr>
            <p:nvPr/>
          </p:nvSpPr>
          <p:spPr bwMode="auto">
            <a:xfrm>
              <a:off x="3953" y="1133"/>
              <a:ext cx="1041" cy="2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lnSpc>
                  <a:spcPct val="120000"/>
                </a:lnSpc>
              </a:pPr>
              <a:endParaRPr lang="zh-CN" altLang="en-US" sz="1400" b="1">
                <a:solidFill>
                  <a:srgbClr val="AA0A8F"/>
                </a:solidFill>
                <a:latin typeface="Times New Roman" charset="0"/>
              </a:endParaRPr>
            </a:p>
          </p:txBody>
        </p:sp>
        <p:sp>
          <p:nvSpPr>
            <p:cNvPr id="10" name="Rectangle 53"/>
            <p:cNvSpPr>
              <a:spLocks noChangeArrowheads="1"/>
            </p:cNvSpPr>
            <p:nvPr/>
          </p:nvSpPr>
          <p:spPr bwMode="auto">
            <a:xfrm>
              <a:off x="3143" y="3745"/>
              <a:ext cx="116" cy="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lnSpc>
                  <a:spcPct val="120000"/>
                </a:lnSpc>
              </a:pPr>
              <a:endParaRPr lang="zh-CN" altLang="en-US" sz="1400" b="1">
                <a:solidFill>
                  <a:srgbClr val="AA0A8F"/>
                </a:solidFill>
                <a:latin typeface="Times New Roman" charset="0"/>
              </a:endParaRPr>
            </a:p>
          </p:txBody>
        </p:sp>
        <p:grpSp>
          <p:nvGrpSpPr>
            <p:cNvPr id="11" name="Group 54"/>
            <p:cNvGrpSpPr>
              <a:grpSpLocks/>
            </p:cNvGrpSpPr>
            <p:nvPr/>
          </p:nvGrpSpPr>
          <p:grpSpPr bwMode="auto">
            <a:xfrm>
              <a:off x="3931" y="1346"/>
              <a:ext cx="462" cy="1961"/>
              <a:chOff x="5400" y="7923"/>
              <a:chExt cx="720" cy="3620"/>
            </a:xfrm>
          </p:grpSpPr>
          <p:grpSp>
            <p:nvGrpSpPr>
              <p:cNvPr id="81" name="Group 55"/>
              <p:cNvGrpSpPr>
                <a:grpSpLocks/>
              </p:cNvGrpSpPr>
              <p:nvPr/>
            </p:nvGrpSpPr>
            <p:grpSpPr bwMode="auto">
              <a:xfrm>
                <a:off x="5400" y="8943"/>
                <a:ext cx="720" cy="2600"/>
                <a:chOff x="7080" y="6183"/>
                <a:chExt cx="720" cy="1541"/>
              </a:xfrm>
            </p:grpSpPr>
            <p:grpSp>
              <p:nvGrpSpPr>
                <p:cNvPr id="87" name="Group 56"/>
                <p:cNvGrpSpPr>
                  <a:grpSpLocks/>
                </p:cNvGrpSpPr>
                <p:nvPr/>
              </p:nvGrpSpPr>
              <p:grpSpPr bwMode="auto">
                <a:xfrm>
                  <a:off x="7080" y="6183"/>
                  <a:ext cx="720" cy="902"/>
                  <a:chOff x="4920" y="6651"/>
                  <a:chExt cx="720" cy="902"/>
                </a:xfrm>
              </p:grpSpPr>
              <p:sp>
                <p:nvSpPr>
                  <p:cNvPr id="93" name="Rectangle 57"/>
                  <p:cNvSpPr>
                    <a:spLocks noChangeArrowheads="1"/>
                  </p:cNvSpPr>
                  <p:nvPr/>
                </p:nvSpPr>
                <p:spPr bwMode="auto">
                  <a:xfrm>
                    <a:off x="4920" y="6651"/>
                    <a:ext cx="720" cy="437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algn="just">
                      <a:lnSpc>
                        <a:spcPct val="120000"/>
                      </a:lnSpc>
                    </a:pPr>
                    <a:r>
                      <a:rPr lang="en-US" altLang="zh-CN" sz="1400" b="1">
                        <a:solidFill>
                          <a:srgbClr val="AA0A8F"/>
                        </a:solidFill>
                        <a:latin typeface="Times New Roman" charset="0"/>
                      </a:rPr>
                      <a:t>5</a:t>
                    </a:r>
                  </a:p>
                </p:txBody>
              </p:sp>
              <p:sp>
                <p:nvSpPr>
                  <p:cNvPr id="94" name="Rectangle 58"/>
                  <p:cNvSpPr>
                    <a:spLocks noChangeArrowheads="1"/>
                  </p:cNvSpPr>
                  <p:nvPr/>
                </p:nvSpPr>
                <p:spPr bwMode="auto">
                  <a:xfrm>
                    <a:off x="4920" y="6806"/>
                    <a:ext cx="720" cy="438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algn="just">
                      <a:lnSpc>
                        <a:spcPct val="120000"/>
                      </a:lnSpc>
                    </a:pPr>
                    <a:r>
                      <a:rPr lang="en-US" altLang="zh-CN" sz="1400" b="1">
                        <a:solidFill>
                          <a:srgbClr val="AA0A8F"/>
                        </a:solidFill>
                        <a:latin typeface="Times New Roman" charset="0"/>
                      </a:rPr>
                      <a:t>6</a:t>
                    </a:r>
                  </a:p>
                  <a:p>
                    <a:pPr>
                      <a:lnSpc>
                        <a:spcPct val="120000"/>
                      </a:lnSpc>
                    </a:pPr>
                    <a:endParaRPr lang="en-US" altLang="zh-CN" sz="1400" b="1">
                      <a:solidFill>
                        <a:srgbClr val="AA0A8F"/>
                      </a:solidFill>
                      <a:latin typeface="Times New Roman" charset="0"/>
                    </a:endParaRPr>
                  </a:p>
                </p:txBody>
              </p:sp>
              <p:sp>
                <p:nvSpPr>
                  <p:cNvPr id="95" name="Rectangle 59"/>
                  <p:cNvSpPr>
                    <a:spLocks noChangeArrowheads="1"/>
                  </p:cNvSpPr>
                  <p:nvPr/>
                </p:nvSpPr>
                <p:spPr bwMode="auto">
                  <a:xfrm>
                    <a:off x="4920" y="6961"/>
                    <a:ext cx="720" cy="438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algn="just">
                      <a:lnSpc>
                        <a:spcPct val="120000"/>
                      </a:lnSpc>
                    </a:pPr>
                    <a:r>
                      <a:rPr lang="en-US" altLang="zh-CN" sz="1400" b="1">
                        <a:solidFill>
                          <a:srgbClr val="AA0A8F"/>
                        </a:solidFill>
                        <a:latin typeface="Times New Roman" charset="0"/>
                      </a:rPr>
                      <a:t>7</a:t>
                    </a:r>
                  </a:p>
                </p:txBody>
              </p:sp>
              <p:sp>
                <p:nvSpPr>
                  <p:cNvPr id="96" name="Rectangle 60"/>
                  <p:cNvSpPr>
                    <a:spLocks noChangeArrowheads="1"/>
                  </p:cNvSpPr>
                  <p:nvPr/>
                </p:nvSpPr>
                <p:spPr bwMode="auto">
                  <a:xfrm>
                    <a:off x="4920" y="7116"/>
                    <a:ext cx="720" cy="437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algn="just">
                      <a:lnSpc>
                        <a:spcPct val="120000"/>
                      </a:lnSpc>
                    </a:pPr>
                    <a:r>
                      <a:rPr lang="en-US" altLang="zh-CN" sz="1400" b="1">
                        <a:solidFill>
                          <a:srgbClr val="AA0A8F"/>
                        </a:solidFill>
                        <a:latin typeface="Times New Roman" charset="0"/>
                      </a:rPr>
                      <a:t>8</a:t>
                    </a:r>
                  </a:p>
                </p:txBody>
              </p:sp>
            </p:grpSp>
            <p:grpSp>
              <p:nvGrpSpPr>
                <p:cNvPr id="88" name="Group 61"/>
                <p:cNvGrpSpPr>
                  <a:grpSpLocks/>
                </p:cNvGrpSpPr>
                <p:nvPr/>
              </p:nvGrpSpPr>
              <p:grpSpPr bwMode="auto">
                <a:xfrm>
                  <a:off x="7080" y="6822"/>
                  <a:ext cx="720" cy="902"/>
                  <a:chOff x="4920" y="6651"/>
                  <a:chExt cx="720" cy="902"/>
                </a:xfrm>
              </p:grpSpPr>
              <p:sp>
                <p:nvSpPr>
                  <p:cNvPr id="89" name="Rectangle 62"/>
                  <p:cNvSpPr>
                    <a:spLocks noChangeArrowheads="1"/>
                  </p:cNvSpPr>
                  <p:nvPr/>
                </p:nvSpPr>
                <p:spPr bwMode="auto">
                  <a:xfrm>
                    <a:off x="4920" y="6651"/>
                    <a:ext cx="720" cy="437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algn="just">
                      <a:lnSpc>
                        <a:spcPct val="120000"/>
                      </a:lnSpc>
                    </a:pPr>
                    <a:r>
                      <a:rPr lang="en-US" altLang="zh-CN" sz="1400" b="1" dirty="0">
                        <a:solidFill>
                          <a:srgbClr val="AA0A8F"/>
                        </a:solidFill>
                        <a:latin typeface="Times New Roman" charset="0"/>
                      </a:rPr>
                      <a:t>9</a:t>
                    </a:r>
                  </a:p>
                </p:txBody>
              </p:sp>
              <p:sp>
                <p:nvSpPr>
                  <p:cNvPr id="90" name="Rectangle 63"/>
                  <p:cNvSpPr>
                    <a:spLocks noChangeArrowheads="1"/>
                  </p:cNvSpPr>
                  <p:nvPr/>
                </p:nvSpPr>
                <p:spPr bwMode="auto">
                  <a:xfrm>
                    <a:off x="4920" y="6806"/>
                    <a:ext cx="720" cy="438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algn="just">
                      <a:lnSpc>
                        <a:spcPct val="120000"/>
                      </a:lnSpc>
                    </a:pPr>
                    <a:r>
                      <a:rPr lang="en-US" altLang="zh-CN" sz="1400" b="1">
                        <a:solidFill>
                          <a:srgbClr val="AA0A8F"/>
                        </a:solidFill>
                        <a:latin typeface="Times New Roman" charset="0"/>
                      </a:rPr>
                      <a:t>10</a:t>
                    </a:r>
                  </a:p>
                  <a:p>
                    <a:pPr>
                      <a:lnSpc>
                        <a:spcPct val="120000"/>
                      </a:lnSpc>
                    </a:pPr>
                    <a:endParaRPr lang="en-US" altLang="zh-CN" sz="1400" b="1">
                      <a:solidFill>
                        <a:srgbClr val="AA0A8F"/>
                      </a:solidFill>
                      <a:latin typeface="Times New Roman" charset="0"/>
                    </a:endParaRPr>
                  </a:p>
                </p:txBody>
              </p:sp>
              <p:sp>
                <p:nvSpPr>
                  <p:cNvPr id="91" name="Rectangle 64"/>
                  <p:cNvSpPr>
                    <a:spLocks noChangeArrowheads="1"/>
                  </p:cNvSpPr>
                  <p:nvPr/>
                </p:nvSpPr>
                <p:spPr bwMode="auto">
                  <a:xfrm>
                    <a:off x="4920" y="6961"/>
                    <a:ext cx="720" cy="438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algn="just">
                      <a:lnSpc>
                        <a:spcPct val="120000"/>
                      </a:lnSpc>
                    </a:pPr>
                    <a:r>
                      <a:rPr lang="en-US" altLang="zh-CN" sz="1400" b="1">
                        <a:solidFill>
                          <a:srgbClr val="AA0A8F"/>
                        </a:solidFill>
                        <a:latin typeface="Times New Roman" charset="0"/>
                      </a:rPr>
                      <a:t>11</a:t>
                    </a:r>
                  </a:p>
                </p:txBody>
              </p:sp>
              <p:sp>
                <p:nvSpPr>
                  <p:cNvPr id="92" name="Rectangle 65"/>
                  <p:cNvSpPr>
                    <a:spLocks noChangeArrowheads="1"/>
                  </p:cNvSpPr>
                  <p:nvPr/>
                </p:nvSpPr>
                <p:spPr bwMode="auto">
                  <a:xfrm>
                    <a:off x="4920" y="7116"/>
                    <a:ext cx="720" cy="437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pPr algn="just">
                      <a:lnSpc>
                        <a:spcPct val="120000"/>
                      </a:lnSpc>
                    </a:pPr>
                    <a:r>
                      <a:rPr lang="en-US" altLang="zh-CN" sz="1400" b="1">
                        <a:solidFill>
                          <a:srgbClr val="AA0A8F"/>
                        </a:solidFill>
                        <a:latin typeface="Times New Roman" charset="0"/>
                      </a:rPr>
                      <a:t>12</a:t>
                    </a:r>
                  </a:p>
                </p:txBody>
              </p:sp>
            </p:grpSp>
          </p:grpSp>
          <p:grpSp>
            <p:nvGrpSpPr>
              <p:cNvPr id="82" name="Group 66"/>
              <p:cNvGrpSpPr>
                <a:grpSpLocks/>
              </p:cNvGrpSpPr>
              <p:nvPr/>
            </p:nvGrpSpPr>
            <p:grpSpPr bwMode="auto">
              <a:xfrm>
                <a:off x="5400" y="7923"/>
                <a:ext cx="720" cy="1522"/>
                <a:chOff x="4920" y="6651"/>
                <a:chExt cx="720" cy="902"/>
              </a:xfrm>
            </p:grpSpPr>
            <p:sp>
              <p:nvSpPr>
                <p:cNvPr id="83" name="Rectangle 67"/>
                <p:cNvSpPr>
                  <a:spLocks noChangeArrowheads="1"/>
                </p:cNvSpPr>
                <p:nvPr/>
              </p:nvSpPr>
              <p:spPr bwMode="auto">
                <a:xfrm>
                  <a:off x="4920" y="6651"/>
                  <a:ext cx="720" cy="43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algn="just">
                    <a:lnSpc>
                      <a:spcPct val="120000"/>
                    </a:lnSpc>
                  </a:pPr>
                  <a:r>
                    <a:rPr lang="en-US" altLang="zh-CN" sz="1400" b="1">
                      <a:solidFill>
                        <a:srgbClr val="AA0A8F"/>
                      </a:solidFill>
                      <a:latin typeface="Times New Roman" charset="0"/>
                    </a:rPr>
                    <a:t>1</a:t>
                  </a:r>
                </a:p>
              </p:txBody>
            </p:sp>
            <p:sp>
              <p:nvSpPr>
                <p:cNvPr id="84" name="Rectangle 68"/>
                <p:cNvSpPr>
                  <a:spLocks noChangeArrowheads="1"/>
                </p:cNvSpPr>
                <p:nvPr/>
              </p:nvSpPr>
              <p:spPr bwMode="auto">
                <a:xfrm>
                  <a:off x="4920" y="6806"/>
                  <a:ext cx="720" cy="43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algn="just">
                    <a:lnSpc>
                      <a:spcPct val="120000"/>
                    </a:lnSpc>
                  </a:pPr>
                  <a:r>
                    <a:rPr lang="en-US" altLang="zh-CN" sz="1400" b="1">
                      <a:solidFill>
                        <a:srgbClr val="AA0A8F"/>
                      </a:solidFill>
                      <a:latin typeface="Times New Roman" charset="0"/>
                    </a:rPr>
                    <a:t>2</a:t>
                  </a:r>
                </a:p>
                <a:p>
                  <a:pPr>
                    <a:lnSpc>
                      <a:spcPct val="120000"/>
                    </a:lnSpc>
                  </a:pPr>
                  <a:endParaRPr lang="en-US" altLang="zh-CN" sz="1400" b="1">
                    <a:solidFill>
                      <a:srgbClr val="AA0A8F"/>
                    </a:solidFill>
                    <a:latin typeface="Times New Roman" charset="0"/>
                  </a:endParaRPr>
                </a:p>
              </p:txBody>
            </p:sp>
            <p:sp>
              <p:nvSpPr>
                <p:cNvPr id="85" name="Rectangle 69"/>
                <p:cNvSpPr>
                  <a:spLocks noChangeArrowheads="1"/>
                </p:cNvSpPr>
                <p:nvPr/>
              </p:nvSpPr>
              <p:spPr bwMode="auto">
                <a:xfrm>
                  <a:off x="4920" y="6961"/>
                  <a:ext cx="720" cy="43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algn="just">
                    <a:lnSpc>
                      <a:spcPct val="120000"/>
                    </a:lnSpc>
                  </a:pPr>
                  <a:r>
                    <a:rPr lang="en-US" altLang="zh-CN" sz="1400" b="1">
                      <a:solidFill>
                        <a:srgbClr val="AA0A8F"/>
                      </a:solidFill>
                      <a:latin typeface="Times New Roman" charset="0"/>
                    </a:rPr>
                    <a:t>3</a:t>
                  </a:r>
                </a:p>
              </p:txBody>
            </p:sp>
            <p:sp>
              <p:nvSpPr>
                <p:cNvPr id="86" name="Rectangle 70"/>
                <p:cNvSpPr>
                  <a:spLocks noChangeArrowheads="1"/>
                </p:cNvSpPr>
                <p:nvPr/>
              </p:nvSpPr>
              <p:spPr bwMode="auto">
                <a:xfrm>
                  <a:off x="4920" y="7116"/>
                  <a:ext cx="720" cy="43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algn="just">
                    <a:lnSpc>
                      <a:spcPct val="120000"/>
                    </a:lnSpc>
                  </a:pPr>
                  <a:r>
                    <a:rPr lang="en-US" altLang="zh-CN" sz="1400" b="1">
                      <a:solidFill>
                        <a:srgbClr val="AA0A8F"/>
                      </a:solidFill>
                      <a:latin typeface="Times New Roman" charset="0"/>
                    </a:rPr>
                    <a:t>4</a:t>
                  </a:r>
                </a:p>
              </p:txBody>
            </p:sp>
          </p:grpSp>
        </p:grpSp>
        <p:grpSp>
          <p:nvGrpSpPr>
            <p:cNvPr id="12" name="Group 71"/>
            <p:cNvGrpSpPr>
              <a:grpSpLocks/>
            </p:cNvGrpSpPr>
            <p:nvPr/>
          </p:nvGrpSpPr>
          <p:grpSpPr bwMode="auto">
            <a:xfrm>
              <a:off x="4648" y="1346"/>
              <a:ext cx="463" cy="1385"/>
              <a:chOff x="7080" y="6183"/>
              <a:chExt cx="720" cy="1541"/>
            </a:xfrm>
          </p:grpSpPr>
          <p:grpSp>
            <p:nvGrpSpPr>
              <p:cNvPr id="71" name="Group 72"/>
              <p:cNvGrpSpPr>
                <a:grpSpLocks/>
              </p:cNvGrpSpPr>
              <p:nvPr/>
            </p:nvGrpSpPr>
            <p:grpSpPr bwMode="auto">
              <a:xfrm>
                <a:off x="7080" y="6183"/>
                <a:ext cx="720" cy="902"/>
                <a:chOff x="4920" y="6651"/>
                <a:chExt cx="720" cy="902"/>
              </a:xfrm>
            </p:grpSpPr>
            <p:sp>
              <p:nvSpPr>
                <p:cNvPr id="77" name="Rectangle 73"/>
                <p:cNvSpPr>
                  <a:spLocks noChangeArrowheads="1"/>
                </p:cNvSpPr>
                <p:nvPr/>
              </p:nvSpPr>
              <p:spPr bwMode="auto">
                <a:xfrm>
                  <a:off x="4920" y="6651"/>
                  <a:ext cx="720" cy="43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algn="just">
                    <a:lnSpc>
                      <a:spcPct val="120000"/>
                    </a:lnSpc>
                  </a:pPr>
                  <a:r>
                    <a:rPr lang="en-US" altLang="zh-CN" sz="1400" b="1">
                      <a:solidFill>
                        <a:srgbClr val="AA0A8F"/>
                      </a:solidFill>
                      <a:latin typeface="Times New Roman" charset="0"/>
                    </a:rPr>
                    <a:t>28</a:t>
                  </a:r>
                </a:p>
              </p:txBody>
            </p:sp>
            <p:sp>
              <p:nvSpPr>
                <p:cNvPr id="78" name="Rectangle 74"/>
                <p:cNvSpPr>
                  <a:spLocks noChangeArrowheads="1"/>
                </p:cNvSpPr>
                <p:nvPr/>
              </p:nvSpPr>
              <p:spPr bwMode="auto">
                <a:xfrm>
                  <a:off x="4920" y="6806"/>
                  <a:ext cx="720" cy="43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algn="just">
                    <a:lnSpc>
                      <a:spcPct val="120000"/>
                    </a:lnSpc>
                  </a:pPr>
                  <a:r>
                    <a:rPr lang="en-US" altLang="zh-CN" sz="1400" b="1">
                      <a:solidFill>
                        <a:srgbClr val="AA0A8F"/>
                      </a:solidFill>
                      <a:latin typeface="Times New Roman" charset="0"/>
                    </a:rPr>
                    <a:t>27</a:t>
                  </a:r>
                </a:p>
                <a:p>
                  <a:pPr>
                    <a:lnSpc>
                      <a:spcPct val="120000"/>
                    </a:lnSpc>
                  </a:pPr>
                  <a:endParaRPr lang="en-US" altLang="zh-CN" sz="1400" b="1">
                    <a:solidFill>
                      <a:srgbClr val="AA0A8F"/>
                    </a:solidFill>
                    <a:latin typeface="Times New Roman" charset="0"/>
                  </a:endParaRPr>
                </a:p>
              </p:txBody>
            </p:sp>
            <p:sp>
              <p:nvSpPr>
                <p:cNvPr id="79" name="Rectangle 75"/>
                <p:cNvSpPr>
                  <a:spLocks noChangeArrowheads="1"/>
                </p:cNvSpPr>
                <p:nvPr/>
              </p:nvSpPr>
              <p:spPr bwMode="auto">
                <a:xfrm>
                  <a:off x="4920" y="6961"/>
                  <a:ext cx="720" cy="43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algn="just">
                    <a:lnSpc>
                      <a:spcPct val="120000"/>
                    </a:lnSpc>
                  </a:pPr>
                  <a:r>
                    <a:rPr lang="en-US" altLang="zh-CN" sz="1400" b="1">
                      <a:solidFill>
                        <a:srgbClr val="AA0A8F"/>
                      </a:solidFill>
                      <a:latin typeface="Times New Roman" charset="0"/>
                    </a:rPr>
                    <a:t>26</a:t>
                  </a:r>
                </a:p>
              </p:txBody>
            </p:sp>
            <p:sp>
              <p:nvSpPr>
                <p:cNvPr id="80" name="Rectangle 76"/>
                <p:cNvSpPr>
                  <a:spLocks noChangeArrowheads="1"/>
                </p:cNvSpPr>
                <p:nvPr/>
              </p:nvSpPr>
              <p:spPr bwMode="auto">
                <a:xfrm>
                  <a:off x="4920" y="7116"/>
                  <a:ext cx="720" cy="43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algn="just">
                    <a:lnSpc>
                      <a:spcPct val="120000"/>
                    </a:lnSpc>
                  </a:pPr>
                  <a:r>
                    <a:rPr lang="en-US" altLang="zh-CN" sz="1400" b="1">
                      <a:solidFill>
                        <a:srgbClr val="AA0A8F"/>
                      </a:solidFill>
                      <a:latin typeface="Times New Roman" charset="0"/>
                    </a:rPr>
                    <a:t>25</a:t>
                  </a:r>
                </a:p>
              </p:txBody>
            </p:sp>
          </p:grpSp>
          <p:grpSp>
            <p:nvGrpSpPr>
              <p:cNvPr id="72" name="Group 77"/>
              <p:cNvGrpSpPr>
                <a:grpSpLocks/>
              </p:cNvGrpSpPr>
              <p:nvPr/>
            </p:nvGrpSpPr>
            <p:grpSpPr bwMode="auto">
              <a:xfrm>
                <a:off x="7080" y="6822"/>
                <a:ext cx="720" cy="902"/>
                <a:chOff x="4920" y="6651"/>
                <a:chExt cx="720" cy="902"/>
              </a:xfrm>
            </p:grpSpPr>
            <p:sp>
              <p:nvSpPr>
                <p:cNvPr id="73" name="Rectangle 78"/>
                <p:cNvSpPr>
                  <a:spLocks noChangeArrowheads="1"/>
                </p:cNvSpPr>
                <p:nvPr/>
              </p:nvSpPr>
              <p:spPr bwMode="auto">
                <a:xfrm>
                  <a:off x="4920" y="6651"/>
                  <a:ext cx="720" cy="43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algn="just">
                    <a:lnSpc>
                      <a:spcPct val="120000"/>
                    </a:lnSpc>
                  </a:pPr>
                  <a:r>
                    <a:rPr lang="en-US" altLang="zh-CN" sz="1400" b="1">
                      <a:solidFill>
                        <a:srgbClr val="AA0A8F"/>
                      </a:solidFill>
                      <a:latin typeface="Times New Roman" charset="0"/>
                    </a:rPr>
                    <a:t>24</a:t>
                  </a:r>
                </a:p>
              </p:txBody>
            </p:sp>
            <p:sp>
              <p:nvSpPr>
                <p:cNvPr id="74" name="Rectangle 79"/>
                <p:cNvSpPr>
                  <a:spLocks noChangeArrowheads="1"/>
                </p:cNvSpPr>
                <p:nvPr/>
              </p:nvSpPr>
              <p:spPr bwMode="auto">
                <a:xfrm>
                  <a:off x="4920" y="6806"/>
                  <a:ext cx="720" cy="43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algn="just">
                    <a:lnSpc>
                      <a:spcPct val="120000"/>
                    </a:lnSpc>
                  </a:pPr>
                  <a:r>
                    <a:rPr lang="en-US" altLang="zh-CN" sz="1400" b="1">
                      <a:solidFill>
                        <a:srgbClr val="AA0A8F"/>
                      </a:solidFill>
                      <a:latin typeface="Times New Roman" charset="0"/>
                    </a:rPr>
                    <a:t>23</a:t>
                  </a:r>
                </a:p>
                <a:p>
                  <a:pPr>
                    <a:lnSpc>
                      <a:spcPct val="120000"/>
                    </a:lnSpc>
                  </a:pPr>
                  <a:endParaRPr lang="en-US" altLang="zh-CN" sz="1400" b="1">
                    <a:solidFill>
                      <a:srgbClr val="AA0A8F"/>
                    </a:solidFill>
                    <a:latin typeface="Times New Roman" charset="0"/>
                  </a:endParaRPr>
                </a:p>
              </p:txBody>
            </p:sp>
            <p:sp>
              <p:nvSpPr>
                <p:cNvPr id="75" name="Rectangle 80"/>
                <p:cNvSpPr>
                  <a:spLocks noChangeArrowheads="1"/>
                </p:cNvSpPr>
                <p:nvPr/>
              </p:nvSpPr>
              <p:spPr bwMode="auto">
                <a:xfrm>
                  <a:off x="4920" y="6961"/>
                  <a:ext cx="720" cy="43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algn="just">
                    <a:lnSpc>
                      <a:spcPct val="120000"/>
                    </a:lnSpc>
                  </a:pPr>
                  <a:r>
                    <a:rPr lang="en-US" altLang="zh-CN" sz="1400" b="1">
                      <a:solidFill>
                        <a:srgbClr val="AA0A8F"/>
                      </a:solidFill>
                      <a:latin typeface="Times New Roman" charset="0"/>
                    </a:rPr>
                    <a:t>22</a:t>
                  </a:r>
                </a:p>
              </p:txBody>
            </p:sp>
            <p:sp>
              <p:nvSpPr>
                <p:cNvPr id="76" name="Rectangle 81"/>
                <p:cNvSpPr>
                  <a:spLocks noChangeArrowheads="1"/>
                </p:cNvSpPr>
                <p:nvPr/>
              </p:nvSpPr>
              <p:spPr bwMode="auto">
                <a:xfrm>
                  <a:off x="4920" y="7116"/>
                  <a:ext cx="720" cy="43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algn="just">
                    <a:lnSpc>
                      <a:spcPct val="120000"/>
                    </a:lnSpc>
                  </a:pPr>
                  <a:r>
                    <a:rPr lang="en-US" altLang="zh-CN" sz="1400" b="1">
                      <a:solidFill>
                        <a:srgbClr val="AA0A8F"/>
                      </a:solidFill>
                      <a:latin typeface="Times New Roman" charset="0"/>
                    </a:rPr>
                    <a:t>21</a:t>
                  </a:r>
                </a:p>
              </p:txBody>
            </p:sp>
          </p:grpSp>
        </p:grpSp>
        <p:grpSp>
          <p:nvGrpSpPr>
            <p:cNvPr id="13" name="Group 82"/>
            <p:cNvGrpSpPr>
              <a:grpSpLocks/>
            </p:cNvGrpSpPr>
            <p:nvPr/>
          </p:nvGrpSpPr>
          <p:grpSpPr bwMode="auto">
            <a:xfrm>
              <a:off x="4652" y="2477"/>
              <a:ext cx="462" cy="845"/>
              <a:chOff x="4920" y="6651"/>
              <a:chExt cx="720" cy="902"/>
            </a:xfrm>
          </p:grpSpPr>
          <p:sp>
            <p:nvSpPr>
              <p:cNvPr id="67" name="Rectangle 83"/>
              <p:cNvSpPr>
                <a:spLocks noChangeArrowheads="1"/>
              </p:cNvSpPr>
              <p:nvPr/>
            </p:nvSpPr>
            <p:spPr bwMode="auto">
              <a:xfrm>
                <a:off x="4920" y="6651"/>
                <a:ext cx="720" cy="4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20000"/>
                  </a:lnSpc>
                </a:pP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20</a:t>
                </a:r>
              </a:p>
            </p:txBody>
          </p:sp>
          <p:sp>
            <p:nvSpPr>
              <p:cNvPr id="68" name="Rectangle 84"/>
              <p:cNvSpPr>
                <a:spLocks noChangeArrowheads="1"/>
              </p:cNvSpPr>
              <p:nvPr/>
            </p:nvSpPr>
            <p:spPr bwMode="auto">
              <a:xfrm>
                <a:off x="4920" y="6806"/>
                <a:ext cx="720" cy="4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20000"/>
                  </a:lnSpc>
                </a:pP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19</a:t>
                </a:r>
              </a:p>
              <a:p>
                <a:pPr>
                  <a:lnSpc>
                    <a:spcPct val="120000"/>
                  </a:lnSpc>
                </a:pPr>
                <a:endParaRPr lang="en-US" altLang="zh-CN" sz="1400" b="1">
                  <a:solidFill>
                    <a:srgbClr val="AA0A8F"/>
                  </a:solidFill>
                  <a:latin typeface="Times New Roman" charset="0"/>
                </a:endParaRPr>
              </a:p>
            </p:txBody>
          </p:sp>
          <p:sp>
            <p:nvSpPr>
              <p:cNvPr id="69" name="Rectangle 85"/>
              <p:cNvSpPr>
                <a:spLocks noChangeArrowheads="1"/>
              </p:cNvSpPr>
              <p:nvPr/>
            </p:nvSpPr>
            <p:spPr bwMode="auto">
              <a:xfrm>
                <a:off x="4920" y="6961"/>
                <a:ext cx="720" cy="4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20000"/>
                  </a:lnSpc>
                </a:pP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18</a:t>
                </a:r>
              </a:p>
            </p:txBody>
          </p:sp>
          <p:sp>
            <p:nvSpPr>
              <p:cNvPr id="70" name="Rectangle 86"/>
              <p:cNvSpPr>
                <a:spLocks noChangeArrowheads="1"/>
              </p:cNvSpPr>
              <p:nvPr/>
            </p:nvSpPr>
            <p:spPr bwMode="auto">
              <a:xfrm>
                <a:off x="4920" y="7116"/>
                <a:ext cx="720" cy="4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20000"/>
                  </a:lnSpc>
                </a:pP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17</a:t>
                </a:r>
              </a:p>
            </p:txBody>
          </p:sp>
        </p:grpSp>
        <p:sp>
          <p:nvSpPr>
            <p:cNvPr id="14" name="Rectangle 87"/>
            <p:cNvSpPr>
              <a:spLocks noChangeArrowheads="1"/>
            </p:cNvSpPr>
            <p:nvPr/>
          </p:nvSpPr>
          <p:spPr bwMode="auto">
            <a:xfrm>
              <a:off x="3931" y="3189"/>
              <a:ext cx="462" cy="2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14</a:t>
              </a:r>
            </a:p>
          </p:txBody>
        </p:sp>
        <p:sp>
          <p:nvSpPr>
            <p:cNvPr id="15" name="Rectangle 88"/>
            <p:cNvSpPr>
              <a:spLocks noChangeArrowheads="1"/>
            </p:cNvSpPr>
            <p:nvPr/>
          </p:nvSpPr>
          <p:spPr bwMode="auto">
            <a:xfrm>
              <a:off x="3931" y="3044"/>
              <a:ext cx="462" cy="2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13</a:t>
              </a:r>
            </a:p>
          </p:txBody>
        </p:sp>
        <p:sp>
          <p:nvSpPr>
            <p:cNvPr id="16" name="Rectangle 89"/>
            <p:cNvSpPr>
              <a:spLocks noChangeArrowheads="1"/>
            </p:cNvSpPr>
            <p:nvPr/>
          </p:nvSpPr>
          <p:spPr bwMode="auto">
            <a:xfrm>
              <a:off x="4648" y="3053"/>
              <a:ext cx="463" cy="2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16</a:t>
              </a:r>
            </a:p>
          </p:txBody>
        </p:sp>
        <p:sp>
          <p:nvSpPr>
            <p:cNvPr id="17" name="Rectangle 90"/>
            <p:cNvSpPr>
              <a:spLocks noChangeArrowheads="1"/>
            </p:cNvSpPr>
            <p:nvPr/>
          </p:nvSpPr>
          <p:spPr bwMode="auto">
            <a:xfrm>
              <a:off x="4648" y="3186"/>
              <a:ext cx="463" cy="2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15</a:t>
              </a:r>
            </a:p>
          </p:txBody>
        </p:sp>
        <p:grpSp>
          <p:nvGrpSpPr>
            <p:cNvPr id="18" name="Group 91"/>
            <p:cNvGrpSpPr>
              <a:grpSpLocks/>
            </p:cNvGrpSpPr>
            <p:nvPr/>
          </p:nvGrpSpPr>
          <p:grpSpPr bwMode="auto">
            <a:xfrm>
              <a:off x="3484" y="2900"/>
              <a:ext cx="578" cy="338"/>
              <a:chOff x="3825" y="8101"/>
              <a:chExt cx="900" cy="624"/>
            </a:xfrm>
          </p:grpSpPr>
          <p:sp>
            <p:nvSpPr>
              <p:cNvPr id="65" name="Rectangle 92"/>
              <p:cNvSpPr>
                <a:spLocks noChangeArrowheads="1"/>
              </p:cNvSpPr>
              <p:nvPr/>
            </p:nvSpPr>
            <p:spPr bwMode="auto">
              <a:xfrm>
                <a:off x="3825" y="8101"/>
                <a:ext cx="900" cy="6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20000"/>
                  </a:lnSpc>
                </a:pP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 C/D</a:t>
                </a:r>
              </a:p>
            </p:txBody>
          </p:sp>
          <p:sp>
            <p:nvSpPr>
              <p:cNvPr id="66" name="Line 93"/>
              <p:cNvSpPr>
                <a:spLocks noChangeShapeType="1"/>
              </p:cNvSpPr>
              <p:nvPr/>
            </p:nvSpPr>
            <p:spPr bwMode="auto">
              <a:xfrm>
                <a:off x="4140" y="8227"/>
                <a:ext cx="113" cy="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9" name="Group 94"/>
            <p:cNvGrpSpPr>
              <a:grpSpLocks/>
            </p:cNvGrpSpPr>
            <p:nvPr/>
          </p:nvGrpSpPr>
          <p:grpSpPr bwMode="auto">
            <a:xfrm>
              <a:off x="3503" y="3044"/>
              <a:ext cx="578" cy="338"/>
              <a:chOff x="3420" y="7618"/>
              <a:chExt cx="900" cy="624"/>
            </a:xfrm>
          </p:grpSpPr>
          <p:sp>
            <p:nvSpPr>
              <p:cNvPr id="63" name="Rectangle 95"/>
              <p:cNvSpPr>
                <a:spLocks noChangeArrowheads="1"/>
              </p:cNvSpPr>
              <p:nvPr/>
            </p:nvSpPr>
            <p:spPr bwMode="auto">
              <a:xfrm>
                <a:off x="3420" y="7618"/>
                <a:ext cx="900" cy="6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20000"/>
                  </a:lnSpc>
                </a:pP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 RD</a:t>
                </a:r>
              </a:p>
            </p:txBody>
          </p:sp>
          <p:sp>
            <p:nvSpPr>
              <p:cNvPr id="64" name="Line 96"/>
              <p:cNvSpPr>
                <a:spLocks noChangeShapeType="1"/>
              </p:cNvSpPr>
              <p:nvPr/>
            </p:nvSpPr>
            <p:spPr bwMode="auto">
              <a:xfrm>
                <a:off x="3570" y="7744"/>
                <a:ext cx="227" cy="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0" name="Group 97"/>
            <p:cNvGrpSpPr>
              <a:grpSpLocks/>
            </p:cNvGrpSpPr>
            <p:nvPr/>
          </p:nvGrpSpPr>
          <p:grpSpPr bwMode="auto">
            <a:xfrm>
              <a:off x="3484" y="2614"/>
              <a:ext cx="578" cy="338"/>
              <a:chOff x="3420" y="7618"/>
              <a:chExt cx="900" cy="624"/>
            </a:xfrm>
          </p:grpSpPr>
          <p:sp>
            <p:nvSpPr>
              <p:cNvPr id="61" name="Rectangle 98"/>
              <p:cNvSpPr>
                <a:spLocks noChangeArrowheads="1"/>
              </p:cNvSpPr>
              <p:nvPr/>
            </p:nvSpPr>
            <p:spPr bwMode="auto">
              <a:xfrm>
                <a:off x="3420" y="7618"/>
                <a:ext cx="900" cy="6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20000"/>
                  </a:lnSpc>
                </a:pP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 WR</a:t>
                </a:r>
              </a:p>
            </p:txBody>
          </p:sp>
          <p:sp>
            <p:nvSpPr>
              <p:cNvPr id="62" name="Line 99"/>
              <p:cNvSpPr>
                <a:spLocks noChangeShapeType="1"/>
              </p:cNvSpPr>
              <p:nvPr/>
            </p:nvSpPr>
            <p:spPr bwMode="auto">
              <a:xfrm>
                <a:off x="3570" y="7744"/>
                <a:ext cx="227" cy="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1" name="Group 100"/>
            <p:cNvGrpSpPr>
              <a:grpSpLocks/>
            </p:cNvGrpSpPr>
            <p:nvPr/>
          </p:nvGrpSpPr>
          <p:grpSpPr bwMode="auto">
            <a:xfrm>
              <a:off x="3503" y="2755"/>
              <a:ext cx="578" cy="338"/>
              <a:chOff x="3420" y="7618"/>
              <a:chExt cx="900" cy="624"/>
            </a:xfrm>
          </p:grpSpPr>
          <p:sp>
            <p:nvSpPr>
              <p:cNvPr id="59" name="Rectangle 101"/>
              <p:cNvSpPr>
                <a:spLocks noChangeArrowheads="1"/>
              </p:cNvSpPr>
              <p:nvPr/>
            </p:nvSpPr>
            <p:spPr bwMode="auto">
              <a:xfrm>
                <a:off x="3420" y="7618"/>
                <a:ext cx="900" cy="6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20000"/>
                  </a:lnSpc>
                </a:pP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CS</a:t>
                </a:r>
              </a:p>
            </p:txBody>
          </p:sp>
          <p:sp>
            <p:nvSpPr>
              <p:cNvPr id="60" name="Line 102"/>
              <p:cNvSpPr>
                <a:spLocks noChangeShapeType="1"/>
              </p:cNvSpPr>
              <p:nvPr/>
            </p:nvSpPr>
            <p:spPr bwMode="auto">
              <a:xfrm>
                <a:off x="3570" y="7744"/>
                <a:ext cx="227" cy="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2" name="Group 103"/>
            <p:cNvGrpSpPr>
              <a:grpSpLocks/>
            </p:cNvGrpSpPr>
            <p:nvPr/>
          </p:nvGrpSpPr>
          <p:grpSpPr bwMode="auto">
            <a:xfrm>
              <a:off x="3474" y="2485"/>
              <a:ext cx="579" cy="338"/>
              <a:chOff x="5580" y="7291"/>
              <a:chExt cx="900" cy="624"/>
            </a:xfrm>
          </p:grpSpPr>
          <p:sp>
            <p:nvSpPr>
              <p:cNvPr id="57" name="Rectangle 104"/>
              <p:cNvSpPr>
                <a:spLocks noChangeArrowheads="1"/>
              </p:cNvSpPr>
              <p:nvPr/>
            </p:nvSpPr>
            <p:spPr bwMode="auto">
              <a:xfrm>
                <a:off x="5580" y="7291"/>
                <a:ext cx="900" cy="6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20000"/>
                  </a:lnSpc>
                </a:pP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 TxC</a:t>
                </a:r>
              </a:p>
            </p:txBody>
          </p:sp>
          <p:sp>
            <p:nvSpPr>
              <p:cNvPr id="58" name="Line 105"/>
              <p:cNvSpPr>
                <a:spLocks noChangeShapeType="1"/>
              </p:cNvSpPr>
              <p:nvPr/>
            </p:nvSpPr>
            <p:spPr bwMode="auto">
              <a:xfrm>
                <a:off x="5715" y="7417"/>
                <a:ext cx="340" cy="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23" name="Rectangle 106"/>
            <p:cNvSpPr>
              <a:spLocks noChangeArrowheads="1"/>
            </p:cNvSpPr>
            <p:nvPr/>
          </p:nvSpPr>
          <p:spPr bwMode="auto">
            <a:xfrm>
              <a:off x="3523" y="1938"/>
              <a:ext cx="578" cy="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D</a:t>
              </a:r>
              <a:r>
                <a:rPr lang="en-US" altLang="zh-CN" sz="1400" b="1" baseline="-25000">
                  <a:solidFill>
                    <a:srgbClr val="AA0A8F"/>
                  </a:solidFill>
                  <a:latin typeface="Times New Roman" charset="0"/>
                </a:rPr>
                <a:t>4</a:t>
              </a:r>
              <a:endParaRPr lang="en-US" altLang="zh-CN" sz="1400" b="1">
                <a:solidFill>
                  <a:srgbClr val="AA0A8F"/>
                </a:solidFill>
                <a:latin typeface="Times New Roman" charset="0"/>
              </a:endParaRPr>
            </a:p>
          </p:txBody>
        </p:sp>
        <p:sp>
          <p:nvSpPr>
            <p:cNvPr id="24" name="Rectangle 107"/>
            <p:cNvSpPr>
              <a:spLocks noChangeArrowheads="1"/>
            </p:cNvSpPr>
            <p:nvPr/>
          </p:nvSpPr>
          <p:spPr bwMode="auto">
            <a:xfrm>
              <a:off x="3523" y="2333"/>
              <a:ext cx="578" cy="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D</a:t>
              </a:r>
              <a:r>
                <a:rPr lang="en-US" altLang="zh-CN" sz="1400" b="1" baseline="-25000">
                  <a:solidFill>
                    <a:srgbClr val="AA0A8F"/>
                  </a:solidFill>
                  <a:latin typeface="Times New Roman" charset="0"/>
                </a:rPr>
                <a:t>7</a:t>
              </a:r>
              <a:endParaRPr lang="en-US" altLang="zh-CN" sz="1400" b="1">
                <a:solidFill>
                  <a:srgbClr val="AA0A8F"/>
                </a:solidFill>
                <a:latin typeface="Times New Roman" charset="0"/>
              </a:endParaRPr>
            </a:p>
          </p:txBody>
        </p:sp>
        <p:sp>
          <p:nvSpPr>
            <p:cNvPr id="25" name="Rectangle 108"/>
            <p:cNvSpPr>
              <a:spLocks noChangeArrowheads="1"/>
            </p:cNvSpPr>
            <p:nvPr/>
          </p:nvSpPr>
          <p:spPr bwMode="auto">
            <a:xfrm>
              <a:off x="3523" y="2207"/>
              <a:ext cx="578" cy="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D</a:t>
              </a:r>
              <a:r>
                <a:rPr lang="en-US" altLang="zh-CN" sz="1400" b="1" baseline="-25000">
                  <a:solidFill>
                    <a:srgbClr val="AA0A8F"/>
                  </a:solidFill>
                  <a:latin typeface="Times New Roman" charset="0"/>
                </a:rPr>
                <a:t>6</a:t>
              </a:r>
              <a:endParaRPr lang="en-US" altLang="zh-CN" sz="1400" b="1">
                <a:solidFill>
                  <a:srgbClr val="AA0A8F"/>
                </a:solidFill>
                <a:latin typeface="Times New Roman" charset="0"/>
              </a:endParaRPr>
            </a:p>
          </p:txBody>
        </p:sp>
        <p:sp>
          <p:nvSpPr>
            <p:cNvPr id="26" name="Rectangle 109"/>
            <p:cNvSpPr>
              <a:spLocks noChangeArrowheads="1"/>
            </p:cNvSpPr>
            <p:nvPr/>
          </p:nvSpPr>
          <p:spPr bwMode="auto">
            <a:xfrm>
              <a:off x="3523" y="2063"/>
              <a:ext cx="578" cy="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D</a:t>
              </a:r>
              <a:r>
                <a:rPr lang="en-US" altLang="zh-CN" sz="1400" b="1" baseline="-25000">
                  <a:solidFill>
                    <a:srgbClr val="AA0A8F"/>
                  </a:solidFill>
                  <a:latin typeface="Times New Roman" charset="0"/>
                </a:rPr>
                <a:t>5</a:t>
              </a:r>
              <a:endParaRPr lang="en-US" altLang="zh-CN" sz="1400" b="1">
                <a:solidFill>
                  <a:srgbClr val="AA0A8F"/>
                </a:solidFill>
                <a:latin typeface="Times New Roman" charset="0"/>
              </a:endParaRPr>
            </a:p>
          </p:txBody>
        </p:sp>
        <p:sp>
          <p:nvSpPr>
            <p:cNvPr id="27" name="Rectangle 110"/>
            <p:cNvSpPr>
              <a:spLocks noChangeArrowheads="1"/>
            </p:cNvSpPr>
            <p:nvPr/>
          </p:nvSpPr>
          <p:spPr bwMode="auto">
            <a:xfrm>
              <a:off x="3397" y="1785"/>
              <a:ext cx="540" cy="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GND</a:t>
              </a:r>
            </a:p>
          </p:txBody>
        </p:sp>
        <p:sp>
          <p:nvSpPr>
            <p:cNvPr id="28" name="Rectangle 111"/>
            <p:cNvSpPr>
              <a:spLocks noChangeArrowheads="1"/>
            </p:cNvSpPr>
            <p:nvPr/>
          </p:nvSpPr>
          <p:spPr bwMode="auto">
            <a:xfrm>
              <a:off x="3446" y="1624"/>
              <a:ext cx="578" cy="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RxD</a:t>
              </a:r>
            </a:p>
          </p:txBody>
        </p:sp>
        <p:sp>
          <p:nvSpPr>
            <p:cNvPr id="29" name="Rectangle 112"/>
            <p:cNvSpPr>
              <a:spLocks noChangeArrowheads="1"/>
            </p:cNvSpPr>
            <p:nvPr/>
          </p:nvSpPr>
          <p:spPr bwMode="auto">
            <a:xfrm>
              <a:off x="3512" y="1479"/>
              <a:ext cx="580" cy="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D</a:t>
              </a:r>
              <a:r>
                <a:rPr lang="en-US" altLang="zh-CN" sz="1400" b="1" baseline="-25000">
                  <a:solidFill>
                    <a:srgbClr val="AA0A8F"/>
                  </a:solidFill>
                  <a:latin typeface="Times New Roman" charset="0"/>
                </a:rPr>
                <a:t>3</a:t>
              </a:r>
              <a:endParaRPr lang="en-US" altLang="zh-CN" sz="1400" b="1">
                <a:solidFill>
                  <a:srgbClr val="AA0A8F"/>
                </a:solidFill>
                <a:latin typeface="Times New Roman" charset="0"/>
              </a:endParaRPr>
            </a:p>
          </p:txBody>
        </p:sp>
        <p:sp>
          <p:nvSpPr>
            <p:cNvPr id="30" name="Rectangle 113"/>
            <p:cNvSpPr>
              <a:spLocks noChangeArrowheads="1"/>
            </p:cNvSpPr>
            <p:nvPr/>
          </p:nvSpPr>
          <p:spPr bwMode="auto">
            <a:xfrm>
              <a:off x="3512" y="1362"/>
              <a:ext cx="580" cy="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D</a:t>
              </a:r>
              <a:r>
                <a:rPr lang="en-US" altLang="zh-CN" sz="1400" b="1" baseline="-25000">
                  <a:solidFill>
                    <a:srgbClr val="AA0A8F"/>
                  </a:solidFill>
                  <a:latin typeface="Times New Roman" charset="0"/>
                </a:rPr>
                <a:t>2</a:t>
              </a:r>
              <a:endParaRPr lang="en-US" altLang="zh-CN" sz="1400" b="1">
                <a:solidFill>
                  <a:srgbClr val="AA0A8F"/>
                </a:solidFill>
                <a:latin typeface="Times New Roman" charset="0"/>
              </a:endParaRPr>
            </a:p>
          </p:txBody>
        </p:sp>
        <p:sp>
          <p:nvSpPr>
            <p:cNvPr id="31" name="Rectangle 114"/>
            <p:cNvSpPr>
              <a:spLocks noChangeArrowheads="1"/>
            </p:cNvSpPr>
            <p:nvPr/>
          </p:nvSpPr>
          <p:spPr bwMode="auto">
            <a:xfrm>
              <a:off x="3301" y="3178"/>
              <a:ext cx="578" cy="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RxRDY</a:t>
              </a:r>
            </a:p>
          </p:txBody>
        </p:sp>
        <p:sp>
          <p:nvSpPr>
            <p:cNvPr id="32" name="Rectangle 115"/>
            <p:cNvSpPr>
              <a:spLocks noChangeArrowheads="1"/>
            </p:cNvSpPr>
            <p:nvPr/>
          </p:nvSpPr>
          <p:spPr bwMode="auto">
            <a:xfrm>
              <a:off x="4988" y="1335"/>
              <a:ext cx="579" cy="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D</a:t>
              </a:r>
              <a:r>
                <a:rPr lang="en-US" altLang="zh-CN" sz="1400" b="1" baseline="-25000">
                  <a:solidFill>
                    <a:srgbClr val="AA0A8F"/>
                  </a:solidFill>
                  <a:latin typeface="Times New Roman" charset="0"/>
                </a:rPr>
                <a:t>1</a:t>
              </a:r>
              <a:endParaRPr lang="en-US" altLang="zh-CN" sz="1400" b="1">
                <a:solidFill>
                  <a:srgbClr val="AA0A8F"/>
                </a:solidFill>
                <a:latin typeface="Times New Roman" charset="0"/>
              </a:endParaRPr>
            </a:p>
          </p:txBody>
        </p:sp>
        <p:sp>
          <p:nvSpPr>
            <p:cNvPr id="33" name="Rectangle 116"/>
            <p:cNvSpPr>
              <a:spLocks noChangeArrowheads="1"/>
            </p:cNvSpPr>
            <p:nvPr/>
          </p:nvSpPr>
          <p:spPr bwMode="auto">
            <a:xfrm>
              <a:off x="4998" y="1479"/>
              <a:ext cx="578" cy="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D</a:t>
              </a:r>
              <a:r>
                <a:rPr lang="en-US" altLang="zh-CN" sz="1400" b="1" baseline="-25000">
                  <a:solidFill>
                    <a:srgbClr val="AA0A8F"/>
                  </a:solidFill>
                  <a:latin typeface="Times New Roman" charset="0"/>
                </a:rPr>
                <a:t>0</a:t>
              </a:r>
              <a:endParaRPr lang="en-US" altLang="zh-CN" sz="1400" b="1">
                <a:solidFill>
                  <a:srgbClr val="AA0A8F"/>
                </a:solidFill>
                <a:latin typeface="Times New Roman" charset="0"/>
              </a:endParaRPr>
            </a:p>
          </p:txBody>
        </p:sp>
        <p:sp>
          <p:nvSpPr>
            <p:cNvPr id="34" name="Rectangle 117"/>
            <p:cNvSpPr>
              <a:spLocks noChangeArrowheads="1"/>
            </p:cNvSpPr>
            <p:nvPr/>
          </p:nvSpPr>
          <p:spPr bwMode="auto">
            <a:xfrm>
              <a:off x="5024" y="1608"/>
              <a:ext cx="655" cy="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Vcc(+5V)</a:t>
              </a:r>
            </a:p>
          </p:txBody>
        </p:sp>
        <p:grpSp>
          <p:nvGrpSpPr>
            <p:cNvPr id="35" name="Group 118"/>
            <p:cNvGrpSpPr>
              <a:grpSpLocks/>
            </p:cNvGrpSpPr>
            <p:nvPr/>
          </p:nvGrpSpPr>
          <p:grpSpPr bwMode="auto">
            <a:xfrm>
              <a:off x="4998" y="1769"/>
              <a:ext cx="578" cy="338"/>
              <a:chOff x="5580" y="7291"/>
              <a:chExt cx="900" cy="624"/>
            </a:xfrm>
          </p:grpSpPr>
          <p:sp>
            <p:nvSpPr>
              <p:cNvPr id="55" name="Rectangle 119"/>
              <p:cNvSpPr>
                <a:spLocks noChangeArrowheads="1"/>
              </p:cNvSpPr>
              <p:nvPr/>
            </p:nvSpPr>
            <p:spPr bwMode="auto">
              <a:xfrm>
                <a:off x="5580" y="7291"/>
                <a:ext cx="900" cy="6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20000"/>
                  </a:lnSpc>
                </a:pP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 RxC</a:t>
                </a:r>
              </a:p>
            </p:txBody>
          </p:sp>
          <p:sp>
            <p:nvSpPr>
              <p:cNvPr id="56" name="Line 120"/>
              <p:cNvSpPr>
                <a:spLocks noChangeShapeType="1"/>
              </p:cNvSpPr>
              <p:nvPr/>
            </p:nvSpPr>
            <p:spPr bwMode="auto">
              <a:xfrm>
                <a:off x="5715" y="7417"/>
                <a:ext cx="340" cy="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36" name="Group 121"/>
            <p:cNvGrpSpPr>
              <a:grpSpLocks/>
            </p:cNvGrpSpPr>
            <p:nvPr/>
          </p:nvGrpSpPr>
          <p:grpSpPr bwMode="auto">
            <a:xfrm>
              <a:off x="4998" y="1902"/>
              <a:ext cx="578" cy="338"/>
              <a:chOff x="5580" y="7291"/>
              <a:chExt cx="900" cy="624"/>
            </a:xfrm>
          </p:grpSpPr>
          <p:sp>
            <p:nvSpPr>
              <p:cNvPr id="53" name="Rectangle 122"/>
              <p:cNvSpPr>
                <a:spLocks noChangeArrowheads="1"/>
              </p:cNvSpPr>
              <p:nvPr/>
            </p:nvSpPr>
            <p:spPr bwMode="auto">
              <a:xfrm>
                <a:off x="5580" y="7291"/>
                <a:ext cx="900" cy="6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20000"/>
                  </a:lnSpc>
                </a:pP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 DTR</a:t>
                </a:r>
              </a:p>
            </p:txBody>
          </p:sp>
          <p:sp>
            <p:nvSpPr>
              <p:cNvPr id="54" name="Line 123"/>
              <p:cNvSpPr>
                <a:spLocks noChangeShapeType="1"/>
              </p:cNvSpPr>
              <p:nvPr/>
            </p:nvSpPr>
            <p:spPr bwMode="auto">
              <a:xfrm>
                <a:off x="5715" y="7417"/>
                <a:ext cx="340" cy="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37" name="Group 124"/>
            <p:cNvGrpSpPr>
              <a:grpSpLocks/>
            </p:cNvGrpSpPr>
            <p:nvPr/>
          </p:nvGrpSpPr>
          <p:grpSpPr bwMode="auto">
            <a:xfrm>
              <a:off x="4998" y="2047"/>
              <a:ext cx="578" cy="338"/>
              <a:chOff x="5580" y="7291"/>
              <a:chExt cx="900" cy="624"/>
            </a:xfrm>
          </p:grpSpPr>
          <p:sp>
            <p:nvSpPr>
              <p:cNvPr id="51" name="Rectangle 125"/>
              <p:cNvSpPr>
                <a:spLocks noChangeArrowheads="1"/>
              </p:cNvSpPr>
              <p:nvPr/>
            </p:nvSpPr>
            <p:spPr bwMode="auto">
              <a:xfrm>
                <a:off x="5580" y="7291"/>
                <a:ext cx="900" cy="6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20000"/>
                  </a:lnSpc>
                </a:pP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 RTS</a:t>
                </a:r>
              </a:p>
            </p:txBody>
          </p:sp>
          <p:sp>
            <p:nvSpPr>
              <p:cNvPr id="52" name="Line 126"/>
              <p:cNvSpPr>
                <a:spLocks noChangeShapeType="1"/>
              </p:cNvSpPr>
              <p:nvPr/>
            </p:nvSpPr>
            <p:spPr bwMode="auto">
              <a:xfrm>
                <a:off x="5715" y="7417"/>
                <a:ext cx="340" cy="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38" name="Group 127"/>
            <p:cNvGrpSpPr>
              <a:grpSpLocks/>
            </p:cNvGrpSpPr>
            <p:nvPr/>
          </p:nvGrpSpPr>
          <p:grpSpPr bwMode="auto">
            <a:xfrm>
              <a:off x="5007" y="2196"/>
              <a:ext cx="579" cy="338"/>
              <a:chOff x="5580" y="7291"/>
              <a:chExt cx="900" cy="624"/>
            </a:xfrm>
          </p:grpSpPr>
          <p:sp>
            <p:nvSpPr>
              <p:cNvPr id="49" name="Rectangle 128"/>
              <p:cNvSpPr>
                <a:spLocks noChangeArrowheads="1"/>
              </p:cNvSpPr>
              <p:nvPr/>
            </p:nvSpPr>
            <p:spPr bwMode="auto">
              <a:xfrm>
                <a:off x="5580" y="7291"/>
                <a:ext cx="900" cy="6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20000"/>
                  </a:lnSpc>
                </a:pP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 DSR</a:t>
                </a:r>
              </a:p>
            </p:txBody>
          </p:sp>
          <p:sp>
            <p:nvSpPr>
              <p:cNvPr id="50" name="Line 129"/>
              <p:cNvSpPr>
                <a:spLocks noChangeShapeType="1"/>
              </p:cNvSpPr>
              <p:nvPr/>
            </p:nvSpPr>
            <p:spPr bwMode="auto">
              <a:xfrm>
                <a:off x="5715" y="7417"/>
                <a:ext cx="340" cy="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39" name="Group 130"/>
            <p:cNvGrpSpPr>
              <a:grpSpLocks/>
            </p:cNvGrpSpPr>
            <p:nvPr/>
          </p:nvGrpSpPr>
          <p:grpSpPr bwMode="auto">
            <a:xfrm>
              <a:off x="4988" y="2900"/>
              <a:ext cx="579" cy="338"/>
              <a:chOff x="5580" y="7291"/>
              <a:chExt cx="900" cy="624"/>
            </a:xfrm>
          </p:grpSpPr>
          <p:sp>
            <p:nvSpPr>
              <p:cNvPr id="47" name="Rectangle 131"/>
              <p:cNvSpPr>
                <a:spLocks noChangeArrowheads="1"/>
              </p:cNvSpPr>
              <p:nvPr/>
            </p:nvSpPr>
            <p:spPr bwMode="auto">
              <a:xfrm>
                <a:off x="5580" y="7291"/>
                <a:ext cx="900" cy="6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20000"/>
                  </a:lnSpc>
                </a:pPr>
                <a:r>
                  <a:rPr lang="en-US" altLang="zh-CN" sz="1400" b="1">
                    <a:solidFill>
                      <a:srgbClr val="AA0A8F"/>
                    </a:solidFill>
                    <a:latin typeface="Times New Roman" charset="0"/>
                  </a:rPr>
                  <a:t>CTS</a:t>
                </a:r>
              </a:p>
            </p:txBody>
          </p:sp>
          <p:sp>
            <p:nvSpPr>
              <p:cNvPr id="48" name="Line 132"/>
              <p:cNvSpPr>
                <a:spLocks noChangeShapeType="1"/>
              </p:cNvSpPr>
              <p:nvPr/>
            </p:nvSpPr>
            <p:spPr bwMode="auto">
              <a:xfrm>
                <a:off x="5715" y="7417"/>
                <a:ext cx="340" cy="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0" name="Rectangle 133"/>
            <p:cNvSpPr>
              <a:spLocks noChangeArrowheads="1"/>
            </p:cNvSpPr>
            <p:nvPr/>
          </p:nvSpPr>
          <p:spPr bwMode="auto">
            <a:xfrm>
              <a:off x="5007" y="2324"/>
              <a:ext cx="579" cy="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 RESET</a:t>
              </a:r>
            </a:p>
          </p:txBody>
        </p:sp>
        <p:sp>
          <p:nvSpPr>
            <p:cNvPr id="41" name="Rectangle 134"/>
            <p:cNvSpPr>
              <a:spLocks noChangeArrowheads="1"/>
            </p:cNvSpPr>
            <p:nvPr/>
          </p:nvSpPr>
          <p:spPr bwMode="auto">
            <a:xfrm>
              <a:off x="5007" y="2461"/>
              <a:ext cx="579" cy="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CLK</a:t>
              </a:r>
            </a:p>
          </p:txBody>
        </p:sp>
        <p:sp>
          <p:nvSpPr>
            <p:cNvPr id="42" name="Rectangle 135"/>
            <p:cNvSpPr>
              <a:spLocks noChangeArrowheads="1"/>
            </p:cNvSpPr>
            <p:nvPr/>
          </p:nvSpPr>
          <p:spPr bwMode="auto">
            <a:xfrm>
              <a:off x="5007" y="2622"/>
              <a:ext cx="579" cy="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TxD</a:t>
              </a:r>
            </a:p>
          </p:txBody>
        </p:sp>
        <p:sp>
          <p:nvSpPr>
            <p:cNvPr id="43" name="Rectangle 136"/>
            <p:cNvSpPr>
              <a:spLocks noChangeArrowheads="1"/>
            </p:cNvSpPr>
            <p:nvPr/>
          </p:nvSpPr>
          <p:spPr bwMode="auto">
            <a:xfrm>
              <a:off x="5007" y="2755"/>
              <a:ext cx="579" cy="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TxE</a:t>
              </a:r>
            </a:p>
          </p:txBody>
        </p:sp>
        <p:sp>
          <p:nvSpPr>
            <p:cNvPr id="44" name="Rectangle 137"/>
            <p:cNvSpPr>
              <a:spLocks noChangeArrowheads="1"/>
            </p:cNvSpPr>
            <p:nvPr/>
          </p:nvSpPr>
          <p:spPr bwMode="auto">
            <a:xfrm>
              <a:off x="4998" y="3036"/>
              <a:ext cx="694" cy="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SYN DET</a:t>
              </a:r>
            </a:p>
          </p:txBody>
        </p:sp>
        <p:sp>
          <p:nvSpPr>
            <p:cNvPr id="45" name="Rectangle 138"/>
            <p:cNvSpPr>
              <a:spLocks noChangeArrowheads="1"/>
            </p:cNvSpPr>
            <p:nvPr/>
          </p:nvSpPr>
          <p:spPr bwMode="auto">
            <a:xfrm>
              <a:off x="4998" y="3170"/>
              <a:ext cx="578" cy="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TxRDY</a:t>
              </a:r>
            </a:p>
          </p:txBody>
        </p:sp>
        <p:sp>
          <p:nvSpPr>
            <p:cNvPr id="46" name="Rectangle 139"/>
            <p:cNvSpPr>
              <a:spLocks noChangeArrowheads="1"/>
            </p:cNvSpPr>
            <p:nvPr/>
          </p:nvSpPr>
          <p:spPr bwMode="auto">
            <a:xfrm>
              <a:off x="4173" y="1978"/>
              <a:ext cx="520" cy="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/>
              <a:r>
                <a:rPr lang="en-US" altLang="zh-CN" sz="1400" b="1">
                  <a:solidFill>
                    <a:srgbClr val="AA0A8F"/>
                  </a:solidFill>
                  <a:latin typeface="Times New Roman" charset="0"/>
                </a:rPr>
                <a:t>8251A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4352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USB</a:t>
            </a:r>
            <a:r>
              <a:rPr lang="zh-CN" altLang="en-US" dirty="0"/>
              <a:t>接口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用户不必再设置卡上、设备上的开关或跳线</a:t>
            </a:r>
          </a:p>
          <a:p>
            <a:r>
              <a:rPr lang="zh-CN" altLang="en-US" dirty="0"/>
              <a:t>不必打开机箱来安装新的输入输出设备</a:t>
            </a:r>
          </a:p>
          <a:p>
            <a:r>
              <a:rPr lang="zh-CN" altLang="en-US" dirty="0"/>
              <a:t>应该只需要一根电缆线就可以将所有设备连接起来</a:t>
            </a:r>
          </a:p>
          <a:p>
            <a:r>
              <a:rPr lang="zh-CN" altLang="en-US" dirty="0"/>
              <a:t>输入</a:t>
            </a:r>
            <a:r>
              <a:rPr lang="en-US" altLang="zh-CN" dirty="0"/>
              <a:t>/</a:t>
            </a:r>
            <a:r>
              <a:rPr lang="zh-CN" altLang="en-US" dirty="0"/>
              <a:t>输出设备应可以从电缆上得到电源</a:t>
            </a:r>
          </a:p>
          <a:p>
            <a:r>
              <a:rPr lang="zh-CN" altLang="en-US" dirty="0"/>
              <a:t>单台计算机最多可以连接</a:t>
            </a:r>
            <a:r>
              <a:rPr lang="en-US" altLang="zh-CN" dirty="0"/>
              <a:t>127</a:t>
            </a:r>
            <a:r>
              <a:rPr lang="zh-CN" altLang="en-US" dirty="0"/>
              <a:t>个设备</a:t>
            </a:r>
          </a:p>
          <a:p>
            <a:r>
              <a:rPr lang="zh-CN" altLang="en-US" dirty="0"/>
              <a:t>系统应能支持实时设备（声卡、电话）</a:t>
            </a:r>
          </a:p>
          <a:p>
            <a:r>
              <a:rPr lang="zh-CN" altLang="en-US" dirty="0"/>
              <a:t>可在计算机运行时安装设备</a:t>
            </a:r>
          </a:p>
          <a:p>
            <a:r>
              <a:rPr lang="zh-CN" altLang="en-US" dirty="0"/>
              <a:t>不必重新启动计算机</a:t>
            </a:r>
          </a:p>
          <a:p>
            <a:r>
              <a:rPr lang="zh-CN" altLang="en-US" dirty="0"/>
              <a:t>成本低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14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76000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USB</a:t>
            </a:r>
            <a:r>
              <a:rPr lang="zh-CN" altLang="en-US" dirty="0"/>
              <a:t>线缆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由</a:t>
            </a:r>
            <a:r>
              <a:rPr lang="en-US" altLang="zh-CN" dirty="0"/>
              <a:t>4</a:t>
            </a:r>
            <a:r>
              <a:rPr lang="zh-CN" altLang="en-US" dirty="0"/>
              <a:t>根线组成，电源、地和双数据线。</a:t>
            </a:r>
          </a:p>
          <a:p>
            <a:r>
              <a:rPr lang="zh-CN" altLang="en-US" dirty="0"/>
              <a:t>同步传输方式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15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924944"/>
            <a:ext cx="3938140" cy="29744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2493" y="2935806"/>
            <a:ext cx="4154307" cy="237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0857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USB</a:t>
            </a:r>
            <a:r>
              <a:rPr lang="zh-CN" altLang="en-US" dirty="0"/>
              <a:t>结构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16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3347864" y="1172038"/>
            <a:ext cx="1944216" cy="86409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3779912" y="1549546"/>
            <a:ext cx="1008112" cy="1015358"/>
          </a:xfrm>
          <a:prstGeom prst="ellipse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Root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Hub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25669" y="120229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主机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 bwMode="auto">
          <a:xfrm>
            <a:off x="5508104" y="2977549"/>
            <a:ext cx="1008112" cy="1015358"/>
          </a:xfrm>
          <a:prstGeom prst="ellipse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Hub</a:t>
            </a:r>
            <a:r>
              <a:rPr lang="zh-CN" altLang="en-US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 </a:t>
            </a:r>
            <a:r>
              <a:rPr lang="en-US" altLang="zh-CN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B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2259646" y="2977549"/>
            <a:ext cx="1008112" cy="1015358"/>
          </a:xfrm>
          <a:prstGeom prst="ellipse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Hub</a:t>
            </a:r>
            <a:r>
              <a:rPr lang="zh-CN" altLang="en-US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 </a:t>
            </a:r>
            <a:r>
              <a:rPr lang="en-US" altLang="zh-CN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A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794334" y="5085184"/>
            <a:ext cx="1944216" cy="86409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Device</a:t>
            </a: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A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3347864" y="5085184"/>
            <a:ext cx="1944216" cy="86409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Device</a:t>
            </a: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 </a:t>
            </a:r>
            <a:r>
              <a:rPr lang="en-US" altLang="zh-CN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B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5901394" y="5085184"/>
            <a:ext cx="1944216" cy="86409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Device</a:t>
            </a: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C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cxnSp>
        <p:nvCxnSpPr>
          <p:cNvPr id="14" name="Straight Connector 13"/>
          <p:cNvCxnSpPr>
            <a:stCxn id="6" idx="3"/>
            <a:endCxn id="9" idx="7"/>
          </p:cNvCxnSpPr>
          <p:nvPr/>
        </p:nvCxnSpPr>
        <p:spPr bwMode="auto">
          <a:xfrm flipH="1">
            <a:off x="3120123" y="2416208"/>
            <a:ext cx="807424" cy="71003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Connector 15"/>
          <p:cNvCxnSpPr>
            <a:stCxn id="6" idx="5"/>
            <a:endCxn id="8" idx="1"/>
          </p:cNvCxnSpPr>
          <p:nvPr/>
        </p:nvCxnSpPr>
        <p:spPr bwMode="auto">
          <a:xfrm>
            <a:off x="4640389" y="2416208"/>
            <a:ext cx="1015350" cy="71003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Straight Connector 17"/>
          <p:cNvCxnSpPr>
            <a:stCxn id="9" idx="3"/>
            <a:endCxn id="10" idx="0"/>
          </p:cNvCxnSpPr>
          <p:nvPr/>
        </p:nvCxnSpPr>
        <p:spPr bwMode="auto">
          <a:xfrm flipH="1">
            <a:off x="1766442" y="3844211"/>
            <a:ext cx="640839" cy="124097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" name="Straight Connector 19"/>
          <p:cNvCxnSpPr>
            <a:stCxn id="9" idx="5"/>
            <a:endCxn id="11" idx="0"/>
          </p:cNvCxnSpPr>
          <p:nvPr/>
        </p:nvCxnSpPr>
        <p:spPr bwMode="auto">
          <a:xfrm>
            <a:off x="3120123" y="3844211"/>
            <a:ext cx="1199849" cy="124097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Straight Connector 21"/>
          <p:cNvCxnSpPr>
            <a:stCxn id="8" idx="4"/>
            <a:endCxn id="12" idx="0"/>
          </p:cNvCxnSpPr>
          <p:nvPr/>
        </p:nvCxnSpPr>
        <p:spPr bwMode="auto">
          <a:xfrm>
            <a:off x="6012160" y="3992907"/>
            <a:ext cx="861342" cy="109227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1328155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USB</a:t>
            </a:r>
            <a:r>
              <a:rPr lang="zh-CN" altLang="en-US" dirty="0"/>
              <a:t>接口工作原理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400" dirty="0"/>
              <a:t>USB</a:t>
            </a:r>
            <a:r>
              <a:rPr lang="zh-CN" altLang="en-US" sz="2400" dirty="0"/>
              <a:t>结构</a:t>
            </a:r>
          </a:p>
          <a:p>
            <a:pPr lvl="1"/>
            <a:r>
              <a:rPr lang="zh-CN" altLang="en-US" sz="2000" dirty="0"/>
              <a:t>根</a:t>
            </a:r>
            <a:r>
              <a:rPr lang="en-US" altLang="zh-CN" sz="2000" dirty="0"/>
              <a:t>HUB</a:t>
            </a:r>
            <a:r>
              <a:rPr lang="zh-CN" altLang="en-US" sz="2000" dirty="0"/>
              <a:t>、层次结构</a:t>
            </a:r>
          </a:p>
          <a:p>
            <a:r>
              <a:rPr lang="zh-CN" altLang="en-US" sz="2400" dirty="0"/>
              <a:t>设备检测</a:t>
            </a:r>
          </a:p>
          <a:p>
            <a:pPr lvl="1"/>
            <a:r>
              <a:rPr lang="zh-CN" altLang="en-US" sz="2000" dirty="0"/>
              <a:t>根</a:t>
            </a:r>
            <a:r>
              <a:rPr lang="en-US" altLang="zh-CN" sz="2000" dirty="0"/>
              <a:t>HUB</a:t>
            </a:r>
            <a:r>
              <a:rPr lang="zh-CN" altLang="en-US" sz="2000" dirty="0"/>
              <a:t>定时查询接口状态，若检测到有设备接入到接口上，则为该设备赋地址（</a:t>
            </a:r>
            <a:r>
              <a:rPr lang="en-US" altLang="zh-CN" sz="2000" dirty="0"/>
              <a:t>7</a:t>
            </a:r>
            <a:r>
              <a:rPr lang="zh-CN" altLang="en-US" sz="2000" dirty="0"/>
              <a:t>位）。设备初始地址为</a:t>
            </a:r>
            <a:r>
              <a:rPr lang="en-US" altLang="zh-CN" sz="2000" dirty="0"/>
              <a:t>0</a:t>
            </a:r>
            <a:r>
              <a:rPr lang="zh-CN" altLang="en-US" sz="2000" dirty="0"/>
              <a:t>，每个设备上应有</a:t>
            </a:r>
            <a:r>
              <a:rPr lang="en-US" altLang="zh-CN" sz="2000" dirty="0"/>
              <a:t>ROM</a:t>
            </a:r>
            <a:r>
              <a:rPr lang="zh-CN" altLang="en-US" sz="2000" dirty="0"/>
              <a:t>，保存设备参数。</a:t>
            </a:r>
          </a:p>
          <a:p>
            <a:r>
              <a:rPr lang="zh-CN" altLang="en-US" sz="2400" dirty="0"/>
              <a:t>识别设备类型后，由设备驱动程序管理和使用设备。</a:t>
            </a:r>
          </a:p>
          <a:p>
            <a:pPr lvl="1"/>
            <a:r>
              <a:rPr lang="zh-CN" altLang="en-US" sz="2000" dirty="0"/>
              <a:t>操作系统支持</a:t>
            </a:r>
          </a:p>
          <a:p>
            <a:r>
              <a:rPr lang="zh-CN" altLang="en-US" sz="2400" dirty="0"/>
              <a:t>只有</a:t>
            </a:r>
            <a:r>
              <a:rPr lang="en-US" altLang="zh-CN" sz="2400" dirty="0"/>
              <a:t>1</a:t>
            </a:r>
            <a:r>
              <a:rPr lang="zh-CN" altLang="en-US" sz="2400" dirty="0"/>
              <a:t>个主设备，不需要仲裁，采用轮循方式，适合低速设备使用。</a:t>
            </a:r>
          </a:p>
          <a:p>
            <a:r>
              <a:rPr lang="zh-CN" altLang="en-US" sz="2400" dirty="0"/>
              <a:t>设备带宽为</a:t>
            </a:r>
            <a:r>
              <a:rPr lang="en-US" altLang="zh-CN" sz="2400" dirty="0"/>
              <a:t>1.5MB/s</a:t>
            </a:r>
            <a:r>
              <a:rPr lang="zh-CN" altLang="en-US" sz="2400" dirty="0"/>
              <a:t>。可适合一般的语音设备。</a:t>
            </a:r>
          </a:p>
          <a:p>
            <a:pPr lvl="1"/>
            <a:r>
              <a:rPr lang="en-US" altLang="zh-CN" sz="2000" dirty="0"/>
              <a:t>V2.0 60MB/s</a:t>
            </a:r>
          </a:p>
          <a:p>
            <a:pPr lvl="1"/>
            <a:r>
              <a:rPr lang="en-US" altLang="zh-CN" sz="2000" dirty="0"/>
              <a:t>V3.0 500MB/s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17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39542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de-DE" dirty="0"/>
            </a:br>
            <a:br>
              <a:rPr lang="de-DE" dirty="0"/>
            </a:br>
            <a:r>
              <a:rPr lang="de-DE" b="1" dirty="0" err="1"/>
              <a:t>USB</a:t>
            </a:r>
            <a:r>
              <a:rPr lang="de-DE" dirty="0" err="1"/>
              <a:t>帧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控制帧</a:t>
            </a:r>
          </a:p>
          <a:p>
            <a:pPr lvl="1"/>
            <a:r>
              <a:rPr lang="zh-CN" altLang="en-US" dirty="0"/>
              <a:t>配置设备，对设备发出命令，查询设备状态</a:t>
            </a:r>
          </a:p>
          <a:p>
            <a:r>
              <a:rPr lang="zh-CN" altLang="en-US" dirty="0"/>
              <a:t>同步帧</a:t>
            </a:r>
          </a:p>
          <a:p>
            <a:pPr lvl="1"/>
            <a:r>
              <a:rPr lang="zh-CN" altLang="en-US" dirty="0"/>
              <a:t>实时设备同步</a:t>
            </a:r>
          </a:p>
          <a:p>
            <a:r>
              <a:rPr lang="zh-CN" altLang="en-US" dirty="0"/>
              <a:t>块传送帧</a:t>
            </a:r>
          </a:p>
          <a:p>
            <a:pPr lvl="1"/>
            <a:r>
              <a:rPr lang="zh-CN" altLang="en-US" dirty="0"/>
              <a:t>非实时设备的大量数据传送</a:t>
            </a:r>
          </a:p>
          <a:p>
            <a:r>
              <a:rPr lang="zh-CN" altLang="en-US" dirty="0"/>
              <a:t>中断帧</a:t>
            </a:r>
          </a:p>
          <a:p>
            <a:pPr lvl="1"/>
            <a:r>
              <a:rPr lang="zh-CN" altLang="en-US" dirty="0"/>
              <a:t>发出中断帧，收集设备数据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18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83408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USB</a:t>
            </a:r>
            <a:r>
              <a:rPr kumimoji="1" lang="zh-CN" altLang="en-US" dirty="0"/>
              <a:t>协议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19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0358"/>
            <a:ext cx="9144000" cy="374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352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主要教学内容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接口电路的作用</a:t>
            </a:r>
          </a:p>
          <a:p>
            <a:r>
              <a:rPr lang="zh-CN" altLang="en-US" dirty="0"/>
              <a:t>接口电路的一般组成</a:t>
            </a:r>
          </a:p>
          <a:p>
            <a:r>
              <a:rPr lang="zh-CN" altLang="en-US" dirty="0"/>
              <a:t>串行接口</a:t>
            </a:r>
          </a:p>
          <a:p>
            <a:r>
              <a:rPr lang="en-US" altLang="zh-CN" dirty="0"/>
              <a:t>USB</a:t>
            </a:r>
            <a:r>
              <a:rPr lang="zh-CN" altLang="en-US" dirty="0"/>
              <a:t>接口</a:t>
            </a:r>
          </a:p>
          <a:p>
            <a:r>
              <a:rPr lang="zh-CN" altLang="en-US" dirty="0"/>
              <a:t>输入</a:t>
            </a:r>
            <a:r>
              <a:rPr lang="en-US" altLang="zh-CN" dirty="0"/>
              <a:t>/</a:t>
            </a:r>
            <a:r>
              <a:rPr lang="zh-CN" altLang="en-US" dirty="0"/>
              <a:t>输出设备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62900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USB</a:t>
            </a:r>
            <a:r>
              <a:rPr kumimoji="1" lang="zh-CN" altLang="en-US" dirty="0"/>
              <a:t>协议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每</a:t>
            </a:r>
            <a:r>
              <a:rPr lang="en-US" altLang="zh-CN" dirty="0"/>
              <a:t>1ms</a:t>
            </a:r>
            <a:r>
              <a:rPr lang="zh-CN" altLang="en-US" dirty="0"/>
              <a:t>，定时发出一个</a:t>
            </a:r>
            <a:r>
              <a:rPr lang="en-US" altLang="zh-CN" dirty="0"/>
              <a:t>SOF</a:t>
            </a:r>
            <a:r>
              <a:rPr lang="zh-CN" altLang="en-US" dirty="0"/>
              <a:t>包，进行时间同步（所有设备）。</a:t>
            </a:r>
          </a:p>
          <a:p>
            <a:r>
              <a:rPr lang="zh-CN" altLang="en-US" dirty="0"/>
              <a:t>协议包</a:t>
            </a:r>
          </a:p>
          <a:p>
            <a:pPr lvl="1"/>
            <a:r>
              <a:rPr lang="zh-CN" altLang="en-US" dirty="0"/>
              <a:t>令牌包（</a:t>
            </a:r>
            <a:r>
              <a:rPr lang="en-US" altLang="zh-CN" dirty="0"/>
              <a:t>SOF</a:t>
            </a:r>
            <a:r>
              <a:rPr lang="zh-CN" altLang="en-US" dirty="0"/>
              <a:t>、</a:t>
            </a:r>
            <a:r>
              <a:rPr lang="en-US" altLang="zh-CN" dirty="0"/>
              <a:t>IN</a:t>
            </a:r>
            <a:r>
              <a:rPr lang="zh-CN" altLang="en-US" dirty="0"/>
              <a:t>、</a:t>
            </a:r>
            <a:r>
              <a:rPr lang="en-US" altLang="zh-CN" dirty="0"/>
              <a:t>OUT</a:t>
            </a:r>
            <a:r>
              <a:rPr lang="zh-CN" altLang="en-US" dirty="0"/>
              <a:t>、</a:t>
            </a:r>
            <a:r>
              <a:rPr lang="en-US" altLang="zh-CN" dirty="0"/>
              <a:t>SETUP</a:t>
            </a:r>
            <a:r>
              <a:rPr lang="zh-CN" altLang="en-US" dirty="0"/>
              <a:t>）</a:t>
            </a:r>
          </a:p>
          <a:p>
            <a:pPr lvl="1"/>
            <a:r>
              <a:rPr lang="zh-CN" altLang="en-US" dirty="0"/>
              <a:t>数据包</a:t>
            </a:r>
            <a:r>
              <a:rPr lang="en-US" altLang="zh-CN" dirty="0"/>
              <a:t>(Data)</a:t>
            </a:r>
          </a:p>
          <a:p>
            <a:pPr lvl="1"/>
            <a:r>
              <a:rPr lang="zh-CN" altLang="en-US" dirty="0"/>
              <a:t>握手包</a:t>
            </a:r>
            <a:r>
              <a:rPr lang="en-US" altLang="zh-CN" dirty="0"/>
              <a:t>(ACK</a:t>
            </a:r>
            <a:r>
              <a:rPr lang="zh-CN" altLang="en-US" dirty="0"/>
              <a:t>、</a:t>
            </a:r>
            <a:r>
              <a:rPr lang="en-US" altLang="zh-CN" dirty="0"/>
              <a:t>NAK</a:t>
            </a:r>
            <a:r>
              <a:rPr lang="zh-CN" altLang="en-US" dirty="0"/>
              <a:t>、</a:t>
            </a:r>
            <a:r>
              <a:rPr lang="en-US" altLang="zh-CN" dirty="0"/>
              <a:t>STALL)</a:t>
            </a:r>
          </a:p>
          <a:p>
            <a:pPr lvl="1"/>
            <a:r>
              <a:rPr lang="zh-CN" altLang="en-US" dirty="0"/>
              <a:t>特别包</a:t>
            </a:r>
          </a:p>
          <a:p>
            <a:r>
              <a:rPr lang="zh-CN" altLang="en-US" dirty="0"/>
              <a:t>第</a:t>
            </a:r>
            <a:r>
              <a:rPr lang="en-US" altLang="zh-CN" dirty="0"/>
              <a:t>1</a:t>
            </a:r>
            <a:r>
              <a:rPr lang="zh-CN" altLang="en-US" dirty="0"/>
              <a:t>帧：根发出读命令（</a:t>
            </a:r>
            <a:r>
              <a:rPr lang="en-US" altLang="zh-CN" dirty="0"/>
              <a:t>IN</a:t>
            </a:r>
            <a:r>
              <a:rPr lang="zh-CN" altLang="en-US" dirty="0"/>
              <a:t>），包含有地址；设备返回数据包</a:t>
            </a:r>
            <a:r>
              <a:rPr lang="en-US" altLang="zh-CN" dirty="0"/>
              <a:t>DATA(</a:t>
            </a:r>
            <a:r>
              <a:rPr lang="zh-CN" altLang="en-US" dirty="0"/>
              <a:t>最多</a:t>
            </a:r>
            <a:r>
              <a:rPr lang="en-US" altLang="zh-CN" dirty="0"/>
              <a:t>64</a:t>
            </a:r>
            <a:r>
              <a:rPr lang="zh-CN" altLang="en-US" dirty="0"/>
              <a:t>位</a:t>
            </a:r>
            <a:r>
              <a:rPr lang="en-US" altLang="zh-CN" dirty="0"/>
              <a:t>)</a:t>
            </a:r>
            <a:r>
              <a:rPr lang="zh-CN" altLang="en-US" dirty="0"/>
              <a:t>，其中，</a:t>
            </a:r>
            <a:r>
              <a:rPr lang="en-US" altLang="zh-CN" dirty="0"/>
              <a:t>SYN</a:t>
            </a:r>
            <a:r>
              <a:rPr lang="zh-CN" altLang="en-US" dirty="0"/>
              <a:t>同步字段（</a:t>
            </a:r>
            <a:r>
              <a:rPr lang="en-US" altLang="zh-CN" dirty="0"/>
              <a:t>8</a:t>
            </a:r>
            <a:r>
              <a:rPr lang="zh-CN" altLang="en-US" dirty="0"/>
              <a:t>位）、</a:t>
            </a:r>
            <a:r>
              <a:rPr lang="en-US" altLang="zh-CN" dirty="0"/>
              <a:t>PID</a:t>
            </a:r>
            <a:r>
              <a:rPr lang="zh-CN" altLang="en-US" dirty="0"/>
              <a:t>为包类型（</a:t>
            </a:r>
            <a:r>
              <a:rPr lang="en-US" altLang="zh-CN" dirty="0"/>
              <a:t>8</a:t>
            </a:r>
            <a:r>
              <a:rPr lang="zh-CN" altLang="en-US" dirty="0"/>
              <a:t>位）、载荷</a:t>
            </a:r>
            <a:r>
              <a:rPr lang="en-US" altLang="zh-CN" dirty="0"/>
              <a:t>(</a:t>
            </a:r>
            <a:r>
              <a:rPr lang="en-US" altLang="zh-CN" dirty="0" err="1"/>
              <a:t>Playload</a:t>
            </a:r>
            <a:r>
              <a:rPr lang="en-US" altLang="zh-CN" dirty="0"/>
              <a:t>)</a:t>
            </a:r>
            <a:r>
              <a:rPr lang="zh-CN" altLang="en-US" dirty="0"/>
              <a:t>，和</a:t>
            </a:r>
            <a:r>
              <a:rPr lang="en-US" altLang="zh-CN" dirty="0"/>
              <a:t>16</a:t>
            </a:r>
            <a:r>
              <a:rPr lang="zh-CN" altLang="en-US" dirty="0"/>
              <a:t>位校验码；</a:t>
            </a:r>
            <a:r>
              <a:rPr lang="en-US" altLang="zh-CN" dirty="0"/>
              <a:t>ACK</a:t>
            </a:r>
            <a:r>
              <a:rPr lang="zh-CN" altLang="en-US" dirty="0"/>
              <a:t>为根接收到数据后返回给设备的确认包。</a:t>
            </a:r>
          </a:p>
          <a:p>
            <a:r>
              <a:rPr lang="zh-CN" altLang="en-US" dirty="0"/>
              <a:t>第</a:t>
            </a:r>
            <a:r>
              <a:rPr lang="en-US" altLang="zh-CN" dirty="0"/>
              <a:t>3</a:t>
            </a:r>
            <a:r>
              <a:rPr lang="zh-CN" altLang="en-US" dirty="0"/>
              <a:t>帧：往设备写数据。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20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9363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接口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连接外部设备</a:t>
            </a:r>
          </a:p>
          <a:p>
            <a:pPr lvl="1"/>
            <a:r>
              <a:rPr lang="zh-CN" altLang="en-US" dirty="0"/>
              <a:t>设备识别</a:t>
            </a:r>
          </a:p>
          <a:p>
            <a:pPr lvl="1"/>
            <a:r>
              <a:rPr lang="zh-CN" altLang="en-US" dirty="0"/>
              <a:t>数据缓冲</a:t>
            </a:r>
          </a:p>
          <a:p>
            <a:pPr lvl="1"/>
            <a:r>
              <a:rPr lang="zh-CN" altLang="en-US" dirty="0"/>
              <a:t>协议实现</a:t>
            </a:r>
          </a:p>
          <a:p>
            <a:pPr lvl="1"/>
            <a:r>
              <a:rPr lang="zh-CN" altLang="en-US" dirty="0"/>
              <a:t>屏蔽差异</a:t>
            </a:r>
          </a:p>
          <a:p>
            <a:r>
              <a:rPr lang="zh-CN" altLang="en-US" dirty="0"/>
              <a:t>通过总线与主机进行通信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21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2008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外部设备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输入/输出设备</a:t>
            </a:r>
          </a:p>
          <a:p>
            <a:r>
              <a:rPr lang="en-US" dirty="0"/>
              <a:t>外存储器</a:t>
            </a:r>
          </a:p>
          <a:p>
            <a:r>
              <a:rPr lang="en-US" dirty="0"/>
              <a:t>脱机输入/输出设备</a:t>
            </a:r>
          </a:p>
          <a:p>
            <a:r>
              <a:rPr lang="en-US" dirty="0"/>
              <a:t>主要完成人机交互</a:t>
            </a:r>
          </a:p>
          <a:p>
            <a:r>
              <a:rPr lang="en-US" dirty="0"/>
              <a:t>是电子、机械、光学、化学等多学科的交叉</a:t>
            </a:r>
          </a:p>
          <a:p>
            <a:r>
              <a:rPr lang="en-US" dirty="0"/>
              <a:t>Anyway, Anywhere, Anytime, Anyone</a:t>
            </a:r>
          </a:p>
          <a:p>
            <a:r>
              <a:rPr lang="en-US" dirty="0"/>
              <a:t>智能化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22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36686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外部设备功能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完成数据的输入和</a:t>
            </a:r>
            <a:r>
              <a:rPr lang="en-US" altLang="zh-CN" dirty="0"/>
              <a:t>/</a:t>
            </a:r>
            <a:r>
              <a:rPr lang="zh-CN" altLang="en-US" dirty="0"/>
              <a:t>或输出</a:t>
            </a:r>
          </a:p>
          <a:p>
            <a:pPr lvl="1"/>
            <a:r>
              <a:rPr lang="zh-CN" altLang="en-US" dirty="0"/>
              <a:t>信号转换</a:t>
            </a:r>
          </a:p>
          <a:p>
            <a:pPr lvl="1"/>
            <a:r>
              <a:rPr lang="zh-CN" altLang="en-US" dirty="0"/>
              <a:t>数据采样</a:t>
            </a:r>
          </a:p>
          <a:p>
            <a:r>
              <a:rPr lang="zh-CN" altLang="en-US" dirty="0"/>
              <a:t>与接口进行连接</a:t>
            </a:r>
          </a:p>
          <a:p>
            <a:pPr lvl="1"/>
            <a:r>
              <a:rPr lang="zh-CN" altLang="en-US" dirty="0"/>
              <a:t>接口信号，电平标准等</a:t>
            </a:r>
          </a:p>
          <a:p>
            <a:r>
              <a:rPr lang="zh-CN" altLang="en-US" dirty="0"/>
              <a:t>与主机进行通信</a:t>
            </a:r>
          </a:p>
          <a:p>
            <a:pPr lvl="1"/>
            <a:r>
              <a:rPr lang="zh-CN" altLang="en-US" dirty="0"/>
              <a:t>通过总线进行</a:t>
            </a:r>
          </a:p>
          <a:p>
            <a:pPr lvl="1"/>
            <a:r>
              <a:rPr lang="zh-CN" altLang="en-US" dirty="0"/>
              <a:t>速度</a:t>
            </a:r>
          </a:p>
          <a:p>
            <a:pPr lvl="1"/>
            <a:r>
              <a:rPr lang="zh-CN" altLang="en-US" dirty="0"/>
              <a:t>控制方式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23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23301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键盘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功能要求</a:t>
            </a:r>
          </a:p>
          <a:p>
            <a:pPr lvl="1"/>
            <a:r>
              <a:rPr lang="zh-CN" altLang="en-US" dirty="0"/>
              <a:t>能完成字符的输入</a:t>
            </a:r>
          </a:p>
          <a:p>
            <a:r>
              <a:rPr lang="zh-CN" altLang="en-US" dirty="0"/>
              <a:t>设计要求</a:t>
            </a:r>
          </a:p>
          <a:p>
            <a:pPr lvl="1"/>
            <a:r>
              <a:rPr lang="zh-CN" altLang="en-US" dirty="0"/>
              <a:t>完成功能</a:t>
            </a:r>
          </a:p>
          <a:p>
            <a:pPr lvl="1"/>
            <a:r>
              <a:rPr lang="zh-CN" altLang="en-US" dirty="0"/>
              <a:t>稳定可靠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24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6210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键盘运行原理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400"/>
              <a:t>计算机的键盘，用于向主机内敲入字符、功能键、汉字等符号，通过逐次敲击键盘上不同的键来完成。被敲击的键将以一个特定的编码被表示并被存入计算机主机。故键盘的运行原理，是把敲击的键在键盘上的位置对应为一个编码。</a:t>
            </a:r>
          </a:p>
          <a:p>
            <a:pPr marL="0" indent="0">
              <a:buNone/>
            </a:pPr>
            <a:endParaRPr kumimoji="1" lang="zh-CN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25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2827197"/>
            <a:ext cx="7452320" cy="3415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543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键盘运行原理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把每个键在键盘上的位置对应为一个编码。</a:t>
            </a:r>
          </a:p>
          <a:p>
            <a:r>
              <a:rPr lang="zh-CN" altLang="en-US" dirty="0"/>
              <a:t>具体实现：是用行列扫描的方法，即把每个键分配在一个</a:t>
            </a:r>
            <a:r>
              <a:rPr lang="en-US" altLang="zh-CN" b="1" dirty="0"/>
              <a:t>m </a:t>
            </a:r>
            <a:r>
              <a:rPr lang="zh-CN" altLang="en-US" dirty="0"/>
              <a:t>列</a:t>
            </a:r>
            <a:r>
              <a:rPr lang="zh-CN" altLang="en-US" b="1" dirty="0"/>
              <a:t>* </a:t>
            </a:r>
            <a:r>
              <a:rPr lang="en-US" altLang="zh-CN" b="1" dirty="0"/>
              <a:t>n </a:t>
            </a:r>
            <a:r>
              <a:rPr lang="zh-CN" altLang="en-US" dirty="0"/>
              <a:t>行矩阵的一个交叉点上，通过并行接口向</a:t>
            </a:r>
            <a:r>
              <a:rPr lang="en-US" altLang="zh-CN" b="1" dirty="0"/>
              <a:t>n </a:t>
            </a:r>
            <a:r>
              <a:rPr lang="zh-CN" altLang="en-US" dirty="0"/>
              <a:t>行依次送出仅有一行为零、其余各行均为一的值，再用并行接口读入</a:t>
            </a:r>
            <a:r>
              <a:rPr lang="en-US" altLang="zh-CN" b="1" dirty="0"/>
              <a:t>m </a:t>
            </a:r>
            <a:r>
              <a:rPr lang="zh-CN" altLang="en-US" dirty="0"/>
              <a:t>列上的取值。</a:t>
            </a:r>
          </a:p>
          <a:p>
            <a:r>
              <a:rPr lang="zh-CN" altLang="en-US" dirty="0"/>
              <a:t>当该值不为</a:t>
            </a:r>
            <a:r>
              <a:rPr lang="en-US" altLang="zh-CN" b="1" dirty="0"/>
              <a:t>FFH </a:t>
            </a:r>
            <a:r>
              <a:rPr lang="zh-CN" altLang="en-US" dirty="0"/>
              <a:t>（全</a:t>
            </a:r>
            <a:r>
              <a:rPr lang="en-US" altLang="zh-CN" b="1" dirty="0"/>
              <a:t>1 </a:t>
            </a:r>
            <a:r>
              <a:rPr lang="zh-CN" altLang="en-US" dirty="0"/>
              <a:t>码）时，表明有键按下，若该值仅含一位零，表明取值为</a:t>
            </a:r>
            <a:r>
              <a:rPr lang="en-US" altLang="zh-CN" b="1" dirty="0"/>
              <a:t>0 </a:t>
            </a:r>
            <a:r>
              <a:rPr lang="zh-CN" altLang="en-US" dirty="0"/>
              <a:t>的行、列的交叉点的键被按下，用一个对照表即可得到相应键的编码。</a:t>
            </a:r>
          </a:p>
          <a:p>
            <a:r>
              <a:rPr lang="zh-CN" altLang="en-US" dirty="0"/>
              <a:t>尚需解决如下的一些问题：键的抖动、多键同时按下、由哪个部件完成这些操作过程。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26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8223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键盘的运行原理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1705744"/>
          </a:xfrm>
        </p:spPr>
        <p:txBody>
          <a:bodyPr/>
          <a:lstStyle/>
          <a:p>
            <a:r>
              <a:rPr lang="zh-CN" altLang="en-US" sz="1800" b="1" dirty="0">
                <a:latin typeface="Times New Roman" charset="0"/>
              </a:rPr>
              <a:t>并行接口送来 </a:t>
            </a:r>
            <a:r>
              <a:rPr lang="en-US" altLang="zh-CN" sz="1800" b="1" dirty="0">
                <a:solidFill>
                  <a:srgbClr val="FF6600"/>
                </a:solidFill>
                <a:latin typeface="Times New Roman" charset="0"/>
              </a:rPr>
              <a:t>1 0 … 1</a:t>
            </a:r>
            <a:r>
              <a:rPr lang="en-US" altLang="zh-CN" sz="1800" b="1" dirty="0">
                <a:latin typeface="Times New Roman" charset="0"/>
              </a:rPr>
              <a:t> </a:t>
            </a:r>
            <a:r>
              <a:rPr lang="zh-CN" altLang="en-US" sz="1800" b="1" dirty="0">
                <a:latin typeface="Times New Roman" charset="0"/>
              </a:rPr>
              <a:t>的</a:t>
            </a:r>
            <a:r>
              <a:rPr lang="en-US" altLang="zh-CN" sz="1800" b="1" dirty="0">
                <a:latin typeface="Times New Roman" charset="0"/>
              </a:rPr>
              <a:t> n </a:t>
            </a:r>
            <a:r>
              <a:rPr lang="zh-CN" altLang="en-US" sz="1800" b="1" dirty="0">
                <a:latin typeface="Times New Roman" charset="0"/>
              </a:rPr>
              <a:t>位数值到二极管的负极，并行接口接收 键盘线路 </a:t>
            </a:r>
            <a:r>
              <a:rPr lang="en-US" altLang="zh-CN" sz="1800" b="1" dirty="0">
                <a:latin typeface="Times New Roman" charset="0"/>
              </a:rPr>
              <a:t>m </a:t>
            </a:r>
            <a:r>
              <a:rPr lang="zh-CN" altLang="en-US" sz="1800" b="1" dirty="0">
                <a:latin typeface="Times New Roman" charset="0"/>
              </a:rPr>
              <a:t>列送出的</a:t>
            </a:r>
            <a:r>
              <a:rPr lang="en-US" altLang="zh-CN" sz="1800" b="1" dirty="0">
                <a:latin typeface="Times New Roman" charset="0"/>
              </a:rPr>
              <a:t> m </a:t>
            </a:r>
            <a:r>
              <a:rPr lang="zh-CN" altLang="en-US" sz="1800" b="1" dirty="0">
                <a:latin typeface="Times New Roman" charset="0"/>
              </a:rPr>
              <a:t>位数据。当</a:t>
            </a:r>
            <a:r>
              <a:rPr lang="en-US" altLang="zh-CN" sz="1800" b="1" dirty="0">
                <a:solidFill>
                  <a:srgbClr val="FF6600"/>
                </a:solidFill>
                <a:latin typeface="Times New Roman" charset="0"/>
              </a:rPr>
              <a:t>A</a:t>
            </a:r>
            <a:r>
              <a:rPr lang="zh-CN" altLang="en-US" sz="1800" b="1" dirty="0">
                <a:solidFill>
                  <a:srgbClr val="FF6600"/>
                </a:solidFill>
                <a:latin typeface="Times New Roman" charset="0"/>
              </a:rPr>
              <a:t>键</a:t>
            </a:r>
            <a:r>
              <a:rPr lang="zh-CN" altLang="en-US" sz="1800" b="1" dirty="0">
                <a:latin typeface="Times New Roman" charset="0"/>
              </a:rPr>
              <a:t>按下去后，</a:t>
            </a:r>
            <a:r>
              <a:rPr lang="en-US" altLang="zh-CN" sz="1800" b="1" dirty="0">
                <a:latin typeface="Times New Roman" charset="0"/>
              </a:rPr>
              <a:t>5V</a:t>
            </a:r>
            <a:r>
              <a:rPr lang="zh-CN" altLang="en-US" sz="1800" b="1" dirty="0">
                <a:latin typeface="Times New Roman" charset="0"/>
              </a:rPr>
              <a:t>电源送出经电阻、</a:t>
            </a:r>
            <a:r>
              <a:rPr lang="en-US" altLang="zh-CN" sz="1800" b="1" dirty="0">
                <a:solidFill>
                  <a:srgbClr val="FF6600"/>
                </a:solidFill>
                <a:latin typeface="Times New Roman" charset="0"/>
              </a:rPr>
              <a:t>A</a:t>
            </a:r>
            <a:r>
              <a:rPr lang="zh-CN" altLang="en-US" sz="1800" b="1" dirty="0">
                <a:solidFill>
                  <a:srgbClr val="FF6600"/>
                </a:solidFill>
                <a:latin typeface="Times New Roman" charset="0"/>
              </a:rPr>
              <a:t>键</a:t>
            </a:r>
            <a:r>
              <a:rPr lang="zh-CN" altLang="en-US" sz="1800" b="1" dirty="0">
                <a:latin typeface="Times New Roman" charset="0"/>
              </a:rPr>
              <a:t>、二极管到</a:t>
            </a:r>
            <a:r>
              <a:rPr lang="en-US" altLang="zh-CN" sz="1800" b="1" dirty="0">
                <a:latin typeface="Times New Roman" charset="0"/>
              </a:rPr>
              <a:t> </a:t>
            </a:r>
            <a:r>
              <a:rPr lang="en-US" altLang="zh-CN" sz="1800" b="1" dirty="0">
                <a:solidFill>
                  <a:srgbClr val="FF6600"/>
                </a:solidFill>
                <a:latin typeface="Times New Roman" charset="0"/>
              </a:rPr>
              <a:t>0 </a:t>
            </a:r>
            <a:r>
              <a:rPr lang="zh-CN" altLang="en-US" sz="1800" b="1" dirty="0">
                <a:latin typeface="Times New Roman" charset="0"/>
              </a:rPr>
              <a:t>信号处的电流，从而在</a:t>
            </a:r>
            <a:r>
              <a:rPr lang="en-US" altLang="zh-CN" sz="1800" b="1" dirty="0">
                <a:latin typeface="Times New Roman" charset="0"/>
              </a:rPr>
              <a:t> </a:t>
            </a:r>
            <a:r>
              <a:rPr lang="zh-CN" altLang="en-US" sz="1800" b="1" dirty="0">
                <a:latin typeface="Times New Roman" charset="0"/>
              </a:rPr>
              <a:t>第</a:t>
            </a:r>
            <a:r>
              <a:rPr lang="en-US" altLang="zh-CN" sz="1800" b="1" dirty="0">
                <a:latin typeface="Times New Roman" charset="0"/>
              </a:rPr>
              <a:t> 2</a:t>
            </a:r>
            <a:r>
              <a:rPr lang="zh-CN" altLang="en-US" sz="1800" b="1" dirty="0">
                <a:latin typeface="Times New Roman" charset="0"/>
              </a:rPr>
              <a:t>列产生</a:t>
            </a:r>
            <a:r>
              <a:rPr lang="en-US" altLang="zh-CN" sz="1800" b="1" dirty="0">
                <a:latin typeface="Times New Roman" charset="0"/>
              </a:rPr>
              <a:t> </a:t>
            </a:r>
            <a:r>
              <a:rPr lang="en-US" altLang="zh-CN" sz="1800" b="1" dirty="0">
                <a:solidFill>
                  <a:srgbClr val="FF6600"/>
                </a:solidFill>
                <a:latin typeface="Times New Roman" charset="0"/>
              </a:rPr>
              <a:t>0</a:t>
            </a:r>
            <a:r>
              <a:rPr lang="en-US" altLang="zh-CN" sz="1800" b="1" dirty="0">
                <a:latin typeface="Times New Roman" charset="0"/>
              </a:rPr>
              <a:t> </a:t>
            </a:r>
            <a:r>
              <a:rPr lang="zh-CN" altLang="en-US" sz="1800" b="1" dirty="0">
                <a:latin typeface="Times New Roman" charset="0"/>
              </a:rPr>
              <a:t>电平（红线所示），其他各列都给出高电平（黑线所示），故并行接口接收到的是 </a:t>
            </a:r>
            <a:r>
              <a:rPr lang="en-US" altLang="zh-CN" sz="1800" b="1" dirty="0">
                <a:solidFill>
                  <a:srgbClr val="FF6600"/>
                </a:solidFill>
                <a:latin typeface="Times New Roman" charset="0"/>
              </a:rPr>
              <a:t>1 1 0 … 1 </a:t>
            </a:r>
            <a:r>
              <a:rPr lang="zh-CN" altLang="en-US" sz="1800" b="1" dirty="0">
                <a:solidFill>
                  <a:srgbClr val="FF6600"/>
                </a:solidFill>
                <a:latin typeface="Times New Roman" charset="0"/>
              </a:rPr>
              <a:t>这样的 </a:t>
            </a:r>
            <a:r>
              <a:rPr lang="en-US" altLang="zh-CN" sz="1800" b="1" dirty="0">
                <a:solidFill>
                  <a:srgbClr val="FF6600"/>
                </a:solidFill>
                <a:latin typeface="Times New Roman" charset="0"/>
              </a:rPr>
              <a:t>m </a:t>
            </a:r>
            <a:r>
              <a:rPr lang="zh-CN" altLang="en-US" sz="1800" b="1" dirty="0">
                <a:solidFill>
                  <a:srgbClr val="FF6600"/>
                </a:solidFill>
                <a:latin typeface="Times New Roman" charset="0"/>
              </a:rPr>
              <a:t>位数据</a:t>
            </a:r>
          </a:p>
          <a:p>
            <a:endParaRPr kumimoji="1" lang="zh-CN" alt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27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504181" y="2873896"/>
            <a:ext cx="152400" cy="381000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6" name="Line 3"/>
          <p:cNvSpPr>
            <a:spLocks noChangeShapeType="1"/>
          </p:cNvSpPr>
          <p:nvPr/>
        </p:nvSpPr>
        <p:spPr bwMode="auto">
          <a:xfrm>
            <a:off x="1580381" y="2645296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7" name="Line 4"/>
          <p:cNvSpPr>
            <a:spLocks noChangeShapeType="1"/>
          </p:cNvSpPr>
          <p:nvPr/>
        </p:nvSpPr>
        <p:spPr bwMode="auto">
          <a:xfrm>
            <a:off x="1580381" y="3254896"/>
            <a:ext cx="0" cy="2590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418581" y="2873896"/>
            <a:ext cx="152400" cy="381000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9" name="Line 6"/>
          <p:cNvSpPr>
            <a:spLocks noChangeShapeType="1"/>
          </p:cNvSpPr>
          <p:nvPr/>
        </p:nvSpPr>
        <p:spPr bwMode="auto">
          <a:xfrm>
            <a:off x="2494781" y="2645296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10" name="Line 7"/>
          <p:cNvSpPr>
            <a:spLocks noChangeShapeType="1"/>
          </p:cNvSpPr>
          <p:nvPr/>
        </p:nvSpPr>
        <p:spPr bwMode="auto">
          <a:xfrm>
            <a:off x="2494781" y="3254896"/>
            <a:ext cx="0" cy="2590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11" name="Rectangle 8"/>
          <p:cNvSpPr>
            <a:spLocks noChangeArrowheads="1"/>
          </p:cNvSpPr>
          <p:nvPr/>
        </p:nvSpPr>
        <p:spPr bwMode="auto">
          <a:xfrm>
            <a:off x="3332981" y="2873896"/>
            <a:ext cx="152400" cy="381000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2" name="Line 9"/>
          <p:cNvSpPr>
            <a:spLocks noChangeShapeType="1"/>
          </p:cNvSpPr>
          <p:nvPr/>
        </p:nvSpPr>
        <p:spPr bwMode="auto">
          <a:xfrm>
            <a:off x="3409181" y="2645296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13" name="Line 10"/>
          <p:cNvSpPr>
            <a:spLocks noChangeShapeType="1"/>
          </p:cNvSpPr>
          <p:nvPr/>
        </p:nvSpPr>
        <p:spPr bwMode="auto">
          <a:xfrm>
            <a:off x="3409181" y="3254896"/>
            <a:ext cx="0" cy="2590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14" name="Rectangle 11"/>
          <p:cNvSpPr>
            <a:spLocks noChangeArrowheads="1"/>
          </p:cNvSpPr>
          <p:nvPr/>
        </p:nvSpPr>
        <p:spPr bwMode="auto">
          <a:xfrm>
            <a:off x="5314181" y="2873896"/>
            <a:ext cx="152400" cy="381000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5" name="Line 12"/>
          <p:cNvSpPr>
            <a:spLocks noChangeShapeType="1"/>
          </p:cNvSpPr>
          <p:nvPr/>
        </p:nvSpPr>
        <p:spPr bwMode="auto">
          <a:xfrm>
            <a:off x="5390381" y="2645296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16" name="Line 13"/>
          <p:cNvSpPr>
            <a:spLocks noChangeShapeType="1"/>
          </p:cNvSpPr>
          <p:nvPr/>
        </p:nvSpPr>
        <p:spPr bwMode="auto">
          <a:xfrm>
            <a:off x="5390381" y="3254896"/>
            <a:ext cx="0" cy="2590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17" name="Line 14"/>
          <p:cNvSpPr>
            <a:spLocks noChangeShapeType="1"/>
          </p:cNvSpPr>
          <p:nvPr/>
        </p:nvSpPr>
        <p:spPr bwMode="auto">
          <a:xfrm>
            <a:off x="2189981" y="3712096"/>
            <a:ext cx="4191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18" name="AutoShape 15"/>
          <p:cNvSpPr>
            <a:spLocks noChangeArrowheads="1"/>
          </p:cNvSpPr>
          <p:nvPr/>
        </p:nvSpPr>
        <p:spPr bwMode="auto">
          <a:xfrm rot="5400000">
            <a:off x="6380981" y="3559696"/>
            <a:ext cx="381000" cy="3810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9" name="Line 16"/>
          <p:cNvSpPr>
            <a:spLocks noChangeShapeType="1"/>
          </p:cNvSpPr>
          <p:nvPr/>
        </p:nvSpPr>
        <p:spPr bwMode="auto">
          <a:xfrm>
            <a:off x="6761981" y="3559696"/>
            <a:ext cx="0" cy="304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20" name="Line 17"/>
          <p:cNvSpPr>
            <a:spLocks noChangeShapeType="1"/>
          </p:cNvSpPr>
          <p:nvPr/>
        </p:nvSpPr>
        <p:spPr bwMode="auto">
          <a:xfrm flipH="1">
            <a:off x="6761981" y="3712096"/>
            <a:ext cx="990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21" name="Line 18"/>
          <p:cNvSpPr>
            <a:spLocks noChangeShapeType="1"/>
          </p:cNvSpPr>
          <p:nvPr/>
        </p:nvSpPr>
        <p:spPr bwMode="auto">
          <a:xfrm>
            <a:off x="2189981" y="4321696"/>
            <a:ext cx="4191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22" name="AutoShape 19"/>
          <p:cNvSpPr>
            <a:spLocks noChangeArrowheads="1"/>
          </p:cNvSpPr>
          <p:nvPr/>
        </p:nvSpPr>
        <p:spPr bwMode="auto">
          <a:xfrm rot="5400000">
            <a:off x="6380981" y="4093096"/>
            <a:ext cx="381000" cy="3810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23" name="Line 20"/>
          <p:cNvSpPr>
            <a:spLocks noChangeShapeType="1"/>
          </p:cNvSpPr>
          <p:nvPr/>
        </p:nvSpPr>
        <p:spPr bwMode="auto">
          <a:xfrm>
            <a:off x="6761981" y="4169296"/>
            <a:ext cx="0" cy="304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24" name="Line 21"/>
          <p:cNvSpPr>
            <a:spLocks noChangeShapeType="1"/>
          </p:cNvSpPr>
          <p:nvPr/>
        </p:nvSpPr>
        <p:spPr bwMode="auto">
          <a:xfrm flipH="1">
            <a:off x="6761981" y="4321696"/>
            <a:ext cx="990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25" name="Line 22"/>
          <p:cNvSpPr>
            <a:spLocks noChangeShapeType="1"/>
          </p:cNvSpPr>
          <p:nvPr/>
        </p:nvSpPr>
        <p:spPr bwMode="auto">
          <a:xfrm>
            <a:off x="2189981" y="5312296"/>
            <a:ext cx="4191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26" name="AutoShape 23"/>
          <p:cNvSpPr>
            <a:spLocks noChangeArrowheads="1"/>
          </p:cNvSpPr>
          <p:nvPr/>
        </p:nvSpPr>
        <p:spPr bwMode="auto">
          <a:xfrm rot="5400000">
            <a:off x="6380981" y="5159896"/>
            <a:ext cx="381000" cy="3810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27" name="Line 24"/>
          <p:cNvSpPr>
            <a:spLocks noChangeShapeType="1"/>
          </p:cNvSpPr>
          <p:nvPr/>
        </p:nvSpPr>
        <p:spPr bwMode="auto">
          <a:xfrm>
            <a:off x="6761981" y="5159896"/>
            <a:ext cx="0" cy="304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28" name="Line 25"/>
          <p:cNvSpPr>
            <a:spLocks noChangeShapeType="1"/>
          </p:cNvSpPr>
          <p:nvPr/>
        </p:nvSpPr>
        <p:spPr bwMode="auto">
          <a:xfrm flipH="1">
            <a:off x="6761981" y="5312296"/>
            <a:ext cx="990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29" name="Line 26"/>
          <p:cNvSpPr>
            <a:spLocks noChangeShapeType="1"/>
          </p:cNvSpPr>
          <p:nvPr/>
        </p:nvSpPr>
        <p:spPr bwMode="auto">
          <a:xfrm>
            <a:off x="7752581" y="3407296"/>
            <a:ext cx="762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30" name="Line 27"/>
          <p:cNvSpPr>
            <a:spLocks noChangeShapeType="1"/>
          </p:cNvSpPr>
          <p:nvPr/>
        </p:nvSpPr>
        <p:spPr bwMode="auto">
          <a:xfrm>
            <a:off x="7752581" y="3407296"/>
            <a:ext cx="0" cy="2286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>
            <a:off x="7752581" y="5693296"/>
            <a:ext cx="8382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32" name="Line 29"/>
          <p:cNvSpPr>
            <a:spLocks noChangeShapeType="1"/>
          </p:cNvSpPr>
          <p:nvPr/>
        </p:nvSpPr>
        <p:spPr bwMode="auto">
          <a:xfrm>
            <a:off x="1351781" y="5845696"/>
            <a:ext cx="4419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33" name="Line 30"/>
          <p:cNvSpPr>
            <a:spLocks noChangeShapeType="1"/>
          </p:cNvSpPr>
          <p:nvPr/>
        </p:nvSpPr>
        <p:spPr bwMode="auto">
          <a:xfrm>
            <a:off x="1351781" y="5845696"/>
            <a:ext cx="0" cy="381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34" name="Line 31"/>
          <p:cNvSpPr>
            <a:spLocks noChangeShapeType="1"/>
          </p:cNvSpPr>
          <p:nvPr/>
        </p:nvSpPr>
        <p:spPr bwMode="auto">
          <a:xfrm>
            <a:off x="5771381" y="5845696"/>
            <a:ext cx="0" cy="381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35" name="Line 32"/>
          <p:cNvSpPr>
            <a:spLocks noChangeShapeType="1"/>
          </p:cNvSpPr>
          <p:nvPr/>
        </p:nvSpPr>
        <p:spPr bwMode="auto">
          <a:xfrm>
            <a:off x="1580381" y="34834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36" name="Line 33"/>
          <p:cNvSpPr>
            <a:spLocks noChangeShapeType="1"/>
          </p:cNvSpPr>
          <p:nvPr/>
        </p:nvSpPr>
        <p:spPr bwMode="auto">
          <a:xfrm>
            <a:off x="1961381" y="34834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37" name="Line 34"/>
          <p:cNvSpPr>
            <a:spLocks noChangeShapeType="1"/>
          </p:cNvSpPr>
          <p:nvPr/>
        </p:nvSpPr>
        <p:spPr bwMode="auto">
          <a:xfrm>
            <a:off x="2189981" y="3483496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38" name="Line 35"/>
          <p:cNvSpPr>
            <a:spLocks noChangeShapeType="1"/>
          </p:cNvSpPr>
          <p:nvPr/>
        </p:nvSpPr>
        <p:spPr bwMode="auto">
          <a:xfrm>
            <a:off x="1732781" y="3407296"/>
            <a:ext cx="304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39" name="Line 36"/>
          <p:cNvSpPr>
            <a:spLocks noChangeShapeType="1"/>
          </p:cNvSpPr>
          <p:nvPr/>
        </p:nvSpPr>
        <p:spPr bwMode="auto">
          <a:xfrm>
            <a:off x="1885181" y="3254896"/>
            <a:ext cx="0" cy="1524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40" name="Line 37"/>
          <p:cNvSpPr>
            <a:spLocks noChangeShapeType="1"/>
          </p:cNvSpPr>
          <p:nvPr/>
        </p:nvSpPr>
        <p:spPr bwMode="auto">
          <a:xfrm>
            <a:off x="2494781" y="34834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41" name="Line 38"/>
          <p:cNvSpPr>
            <a:spLocks noChangeShapeType="1"/>
          </p:cNvSpPr>
          <p:nvPr/>
        </p:nvSpPr>
        <p:spPr bwMode="auto">
          <a:xfrm>
            <a:off x="2875781" y="34834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42" name="Line 39"/>
          <p:cNvSpPr>
            <a:spLocks noChangeShapeType="1"/>
          </p:cNvSpPr>
          <p:nvPr/>
        </p:nvSpPr>
        <p:spPr bwMode="auto">
          <a:xfrm>
            <a:off x="3104381" y="3483496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43" name="Line 40"/>
          <p:cNvSpPr>
            <a:spLocks noChangeShapeType="1"/>
          </p:cNvSpPr>
          <p:nvPr/>
        </p:nvSpPr>
        <p:spPr bwMode="auto">
          <a:xfrm>
            <a:off x="2647181" y="3407296"/>
            <a:ext cx="304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44" name="Line 41"/>
          <p:cNvSpPr>
            <a:spLocks noChangeShapeType="1"/>
          </p:cNvSpPr>
          <p:nvPr/>
        </p:nvSpPr>
        <p:spPr bwMode="auto">
          <a:xfrm>
            <a:off x="2799581" y="3254896"/>
            <a:ext cx="0" cy="1524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45" name="Line 42"/>
          <p:cNvSpPr>
            <a:spLocks noChangeShapeType="1"/>
          </p:cNvSpPr>
          <p:nvPr/>
        </p:nvSpPr>
        <p:spPr bwMode="auto">
          <a:xfrm>
            <a:off x="3409181" y="34834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46" name="Line 43"/>
          <p:cNvSpPr>
            <a:spLocks noChangeShapeType="1"/>
          </p:cNvSpPr>
          <p:nvPr/>
        </p:nvSpPr>
        <p:spPr bwMode="auto">
          <a:xfrm>
            <a:off x="3790181" y="34834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47" name="Line 44"/>
          <p:cNvSpPr>
            <a:spLocks noChangeShapeType="1"/>
          </p:cNvSpPr>
          <p:nvPr/>
        </p:nvSpPr>
        <p:spPr bwMode="auto">
          <a:xfrm>
            <a:off x="4018781" y="3483496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48" name="Line 45"/>
          <p:cNvSpPr>
            <a:spLocks noChangeShapeType="1"/>
          </p:cNvSpPr>
          <p:nvPr/>
        </p:nvSpPr>
        <p:spPr bwMode="auto">
          <a:xfrm>
            <a:off x="3561581" y="3407296"/>
            <a:ext cx="304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49" name="Line 46"/>
          <p:cNvSpPr>
            <a:spLocks noChangeShapeType="1"/>
          </p:cNvSpPr>
          <p:nvPr/>
        </p:nvSpPr>
        <p:spPr bwMode="auto">
          <a:xfrm>
            <a:off x="3713981" y="3254896"/>
            <a:ext cx="0" cy="1524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50" name="Line 47"/>
          <p:cNvSpPr>
            <a:spLocks noChangeShapeType="1"/>
          </p:cNvSpPr>
          <p:nvPr/>
        </p:nvSpPr>
        <p:spPr bwMode="auto">
          <a:xfrm>
            <a:off x="1580381" y="40930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51" name="Line 48"/>
          <p:cNvSpPr>
            <a:spLocks noChangeShapeType="1"/>
          </p:cNvSpPr>
          <p:nvPr/>
        </p:nvSpPr>
        <p:spPr bwMode="auto">
          <a:xfrm>
            <a:off x="1961381" y="40930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52" name="Line 49"/>
          <p:cNvSpPr>
            <a:spLocks noChangeShapeType="1"/>
          </p:cNvSpPr>
          <p:nvPr/>
        </p:nvSpPr>
        <p:spPr bwMode="auto">
          <a:xfrm>
            <a:off x="2189981" y="4093096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53" name="Line 50"/>
          <p:cNvSpPr>
            <a:spLocks noChangeShapeType="1"/>
          </p:cNvSpPr>
          <p:nvPr/>
        </p:nvSpPr>
        <p:spPr bwMode="auto">
          <a:xfrm>
            <a:off x="1732781" y="4016896"/>
            <a:ext cx="304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54" name="Line 51"/>
          <p:cNvSpPr>
            <a:spLocks noChangeShapeType="1"/>
          </p:cNvSpPr>
          <p:nvPr/>
        </p:nvSpPr>
        <p:spPr bwMode="auto">
          <a:xfrm>
            <a:off x="1885181" y="3864496"/>
            <a:ext cx="0" cy="1524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55" name="Line 52"/>
          <p:cNvSpPr>
            <a:spLocks noChangeShapeType="1"/>
          </p:cNvSpPr>
          <p:nvPr/>
        </p:nvSpPr>
        <p:spPr bwMode="auto">
          <a:xfrm>
            <a:off x="2494781" y="40930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56" name="Line 53"/>
          <p:cNvSpPr>
            <a:spLocks noChangeShapeType="1"/>
          </p:cNvSpPr>
          <p:nvPr/>
        </p:nvSpPr>
        <p:spPr bwMode="auto">
          <a:xfrm>
            <a:off x="2875781" y="40930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57" name="Line 54"/>
          <p:cNvSpPr>
            <a:spLocks noChangeShapeType="1"/>
          </p:cNvSpPr>
          <p:nvPr/>
        </p:nvSpPr>
        <p:spPr bwMode="auto">
          <a:xfrm>
            <a:off x="3104381" y="4093096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58" name="Line 55"/>
          <p:cNvSpPr>
            <a:spLocks noChangeShapeType="1"/>
          </p:cNvSpPr>
          <p:nvPr/>
        </p:nvSpPr>
        <p:spPr bwMode="auto">
          <a:xfrm>
            <a:off x="2647181" y="4016896"/>
            <a:ext cx="304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59" name="Line 56"/>
          <p:cNvSpPr>
            <a:spLocks noChangeShapeType="1"/>
          </p:cNvSpPr>
          <p:nvPr/>
        </p:nvSpPr>
        <p:spPr bwMode="auto">
          <a:xfrm>
            <a:off x="2799581" y="3864496"/>
            <a:ext cx="0" cy="1524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60" name="Line 57"/>
          <p:cNvSpPr>
            <a:spLocks noChangeShapeType="1"/>
          </p:cNvSpPr>
          <p:nvPr/>
        </p:nvSpPr>
        <p:spPr bwMode="auto">
          <a:xfrm>
            <a:off x="3409181" y="40930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61" name="Line 58"/>
          <p:cNvSpPr>
            <a:spLocks noChangeShapeType="1"/>
          </p:cNvSpPr>
          <p:nvPr/>
        </p:nvSpPr>
        <p:spPr bwMode="auto">
          <a:xfrm>
            <a:off x="3790181" y="40930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62" name="Line 59"/>
          <p:cNvSpPr>
            <a:spLocks noChangeShapeType="1"/>
          </p:cNvSpPr>
          <p:nvPr/>
        </p:nvSpPr>
        <p:spPr bwMode="auto">
          <a:xfrm>
            <a:off x="4018781" y="4093096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63" name="Line 60"/>
          <p:cNvSpPr>
            <a:spLocks noChangeShapeType="1"/>
          </p:cNvSpPr>
          <p:nvPr/>
        </p:nvSpPr>
        <p:spPr bwMode="auto">
          <a:xfrm>
            <a:off x="3561581" y="4093096"/>
            <a:ext cx="3048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64" name="Line 61"/>
          <p:cNvSpPr>
            <a:spLocks noChangeShapeType="1"/>
          </p:cNvSpPr>
          <p:nvPr/>
        </p:nvSpPr>
        <p:spPr bwMode="auto">
          <a:xfrm>
            <a:off x="3713981" y="3940696"/>
            <a:ext cx="0" cy="152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65" name="Line 62"/>
          <p:cNvSpPr>
            <a:spLocks noChangeShapeType="1"/>
          </p:cNvSpPr>
          <p:nvPr/>
        </p:nvSpPr>
        <p:spPr bwMode="auto">
          <a:xfrm>
            <a:off x="5390381" y="34834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66" name="Line 63"/>
          <p:cNvSpPr>
            <a:spLocks noChangeShapeType="1"/>
          </p:cNvSpPr>
          <p:nvPr/>
        </p:nvSpPr>
        <p:spPr bwMode="auto">
          <a:xfrm>
            <a:off x="5771381" y="34834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67" name="Line 64"/>
          <p:cNvSpPr>
            <a:spLocks noChangeShapeType="1"/>
          </p:cNvSpPr>
          <p:nvPr/>
        </p:nvSpPr>
        <p:spPr bwMode="auto">
          <a:xfrm>
            <a:off x="5999981" y="3483496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68" name="Line 65"/>
          <p:cNvSpPr>
            <a:spLocks noChangeShapeType="1"/>
          </p:cNvSpPr>
          <p:nvPr/>
        </p:nvSpPr>
        <p:spPr bwMode="auto">
          <a:xfrm>
            <a:off x="5542781" y="3407296"/>
            <a:ext cx="304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69" name="Line 66"/>
          <p:cNvSpPr>
            <a:spLocks noChangeShapeType="1"/>
          </p:cNvSpPr>
          <p:nvPr/>
        </p:nvSpPr>
        <p:spPr bwMode="auto">
          <a:xfrm>
            <a:off x="5695181" y="3254896"/>
            <a:ext cx="0" cy="1524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70" name="Line 67"/>
          <p:cNvSpPr>
            <a:spLocks noChangeShapeType="1"/>
          </p:cNvSpPr>
          <p:nvPr/>
        </p:nvSpPr>
        <p:spPr bwMode="auto">
          <a:xfrm>
            <a:off x="1580381" y="50836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71" name="Line 68"/>
          <p:cNvSpPr>
            <a:spLocks noChangeShapeType="1"/>
          </p:cNvSpPr>
          <p:nvPr/>
        </p:nvSpPr>
        <p:spPr bwMode="auto">
          <a:xfrm>
            <a:off x="1961381" y="50836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72" name="Line 69"/>
          <p:cNvSpPr>
            <a:spLocks noChangeShapeType="1"/>
          </p:cNvSpPr>
          <p:nvPr/>
        </p:nvSpPr>
        <p:spPr bwMode="auto">
          <a:xfrm>
            <a:off x="2189981" y="5083696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73" name="Line 70"/>
          <p:cNvSpPr>
            <a:spLocks noChangeShapeType="1"/>
          </p:cNvSpPr>
          <p:nvPr/>
        </p:nvSpPr>
        <p:spPr bwMode="auto">
          <a:xfrm>
            <a:off x="1732781" y="5007496"/>
            <a:ext cx="304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74" name="Line 71"/>
          <p:cNvSpPr>
            <a:spLocks noChangeShapeType="1"/>
          </p:cNvSpPr>
          <p:nvPr/>
        </p:nvSpPr>
        <p:spPr bwMode="auto">
          <a:xfrm>
            <a:off x="1885181" y="4855096"/>
            <a:ext cx="0" cy="1524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75" name="Line 72"/>
          <p:cNvSpPr>
            <a:spLocks noChangeShapeType="1"/>
          </p:cNvSpPr>
          <p:nvPr/>
        </p:nvSpPr>
        <p:spPr bwMode="auto">
          <a:xfrm>
            <a:off x="2494781" y="50836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76" name="Line 73"/>
          <p:cNvSpPr>
            <a:spLocks noChangeShapeType="1"/>
          </p:cNvSpPr>
          <p:nvPr/>
        </p:nvSpPr>
        <p:spPr bwMode="auto">
          <a:xfrm>
            <a:off x="2875781" y="50836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77" name="Line 74"/>
          <p:cNvSpPr>
            <a:spLocks noChangeShapeType="1"/>
          </p:cNvSpPr>
          <p:nvPr/>
        </p:nvSpPr>
        <p:spPr bwMode="auto">
          <a:xfrm>
            <a:off x="3104381" y="5083696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78" name="Line 75"/>
          <p:cNvSpPr>
            <a:spLocks noChangeShapeType="1"/>
          </p:cNvSpPr>
          <p:nvPr/>
        </p:nvSpPr>
        <p:spPr bwMode="auto">
          <a:xfrm>
            <a:off x="2647181" y="5007496"/>
            <a:ext cx="304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79" name="Line 76"/>
          <p:cNvSpPr>
            <a:spLocks noChangeShapeType="1"/>
          </p:cNvSpPr>
          <p:nvPr/>
        </p:nvSpPr>
        <p:spPr bwMode="auto">
          <a:xfrm>
            <a:off x="2799581" y="4855096"/>
            <a:ext cx="0" cy="1524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80" name="Line 77"/>
          <p:cNvSpPr>
            <a:spLocks noChangeShapeType="1"/>
          </p:cNvSpPr>
          <p:nvPr/>
        </p:nvSpPr>
        <p:spPr bwMode="auto">
          <a:xfrm>
            <a:off x="5390381" y="40930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81" name="Line 78"/>
          <p:cNvSpPr>
            <a:spLocks noChangeShapeType="1"/>
          </p:cNvSpPr>
          <p:nvPr/>
        </p:nvSpPr>
        <p:spPr bwMode="auto">
          <a:xfrm>
            <a:off x="5771381" y="40930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82" name="Line 79"/>
          <p:cNvSpPr>
            <a:spLocks noChangeShapeType="1"/>
          </p:cNvSpPr>
          <p:nvPr/>
        </p:nvSpPr>
        <p:spPr bwMode="auto">
          <a:xfrm>
            <a:off x="5999981" y="4093096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83" name="Line 80"/>
          <p:cNvSpPr>
            <a:spLocks noChangeShapeType="1"/>
          </p:cNvSpPr>
          <p:nvPr/>
        </p:nvSpPr>
        <p:spPr bwMode="auto">
          <a:xfrm>
            <a:off x="5542781" y="4016896"/>
            <a:ext cx="304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84" name="Line 81"/>
          <p:cNvSpPr>
            <a:spLocks noChangeShapeType="1"/>
          </p:cNvSpPr>
          <p:nvPr/>
        </p:nvSpPr>
        <p:spPr bwMode="auto">
          <a:xfrm>
            <a:off x="5695181" y="3864496"/>
            <a:ext cx="0" cy="1524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85" name="Line 82"/>
          <p:cNvSpPr>
            <a:spLocks noChangeShapeType="1"/>
          </p:cNvSpPr>
          <p:nvPr/>
        </p:nvSpPr>
        <p:spPr bwMode="auto">
          <a:xfrm>
            <a:off x="5390381" y="50836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86" name="Line 83"/>
          <p:cNvSpPr>
            <a:spLocks noChangeShapeType="1"/>
          </p:cNvSpPr>
          <p:nvPr/>
        </p:nvSpPr>
        <p:spPr bwMode="auto">
          <a:xfrm>
            <a:off x="5771381" y="50836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87" name="Line 84"/>
          <p:cNvSpPr>
            <a:spLocks noChangeShapeType="1"/>
          </p:cNvSpPr>
          <p:nvPr/>
        </p:nvSpPr>
        <p:spPr bwMode="auto">
          <a:xfrm>
            <a:off x="5999981" y="5083696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88" name="Line 85"/>
          <p:cNvSpPr>
            <a:spLocks noChangeShapeType="1"/>
          </p:cNvSpPr>
          <p:nvPr/>
        </p:nvSpPr>
        <p:spPr bwMode="auto">
          <a:xfrm>
            <a:off x="5542781" y="5007496"/>
            <a:ext cx="304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89" name="Line 86"/>
          <p:cNvSpPr>
            <a:spLocks noChangeShapeType="1"/>
          </p:cNvSpPr>
          <p:nvPr/>
        </p:nvSpPr>
        <p:spPr bwMode="auto">
          <a:xfrm>
            <a:off x="5695181" y="4855096"/>
            <a:ext cx="0" cy="1524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90" name="Line 87"/>
          <p:cNvSpPr>
            <a:spLocks noChangeShapeType="1"/>
          </p:cNvSpPr>
          <p:nvPr/>
        </p:nvSpPr>
        <p:spPr bwMode="auto">
          <a:xfrm>
            <a:off x="3409181" y="50836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91" name="Line 88"/>
          <p:cNvSpPr>
            <a:spLocks noChangeShapeType="1"/>
          </p:cNvSpPr>
          <p:nvPr/>
        </p:nvSpPr>
        <p:spPr bwMode="auto">
          <a:xfrm>
            <a:off x="3790181" y="508369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92" name="Line 89"/>
          <p:cNvSpPr>
            <a:spLocks noChangeShapeType="1"/>
          </p:cNvSpPr>
          <p:nvPr/>
        </p:nvSpPr>
        <p:spPr bwMode="auto">
          <a:xfrm>
            <a:off x="4018781" y="5083696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93" name="Line 90"/>
          <p:cNvSpPr>
            <a:spLocks noChangeShapeType="1"/>
          </p:cNvSpPr>
          <p:nvPr/>
        </p:nvSpPr>
        <p:spPr bwMode="auto">
          <a:xfrm>
            <a:off x="3561581" y="5007496"/>
            <a:ext cx="304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94" name="Line 91"/>
          <p:cNvSpPr>
            <a:spLocks noChangeShapeType="1"/>
          </p:cNvSpPr>
          <p:nvPr/>
        </p:nvSpPr>
        <p:spPr bwMode="auto">
          <a:xfrm>
            <a:off x="3713981" y="4855096"/>
            <a:ext cx="0" cy="1524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95" name="Text Box 92"/>
          <p:cNvSpPr txBox="1">
            <a:spLocks noChangeArrowheads="1"/>
          </p:cNvSpPr>
          <p:nvPr/>
        </p:nvSpPr>
        <p:spPr bwMode="auto">
          <a:xfrm>
            <a:off x="3793356" y="5921896"/>
            <a:ext cx="14097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zh-CN" altLang="en-US" sz="2400" b="1">
                <a:latin typeface="Times New Roman" charset="0"/>
              </a:rPr>
              <a:t>并行接口</a:t>
            </a:r>
          </a:p>
        </p:txBody>
      </p:sp>
      <p:sp>
        <p:nvSpPr>
          <p:cNvPr id="96" name="Text Box 93"/>
          <p:cNvSpPr txBox="1">
            <a:spLocks noChangeArrowheads="1"/>
          </p:cNvSpPr>
          <p:nvPr/>
        </p:nvSpPr>
        <p:spPr bwMode="auto">
          <a:xfrm>
            <a:off x="8362181" y="3708921"/>
            <a:ext cx="549275" cy="1317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eaVert" wrap="none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zh-CN" altLang="en-US" sz="2400" b="1">
                <a:latin typeface="Times New Roman" charset="0"/>
              </a:rPr>
              <a:t>并行接口</a:t>
            </a:r>
          </a:p>
        </p:txBody>
      </p:sp>
      <p:sp>
        <p:nvSpPr>
          <p:cNvPr id="97" name="Text Box 94"/>
          <p:cNvSpPr txBox="1">
            <a:spLocks noChangeArrowheads="1"/>
          </p:cNvSpPr>
          <p:nvPr/>
        </p:nvSpPr>
        <p:spPr bwMode="auto">
          <a:xfrm>
            <a:off x="5726931" y="2492896"/>
            <a:ext cx="7302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en-US" altLang="zh-CN" sz="2400" b="1">
                <a:latin typeface="Times New Roman" charset="0"/>
              </a:rPr>
              <a:t>+5V</a:t>
            </a:r>
          </a:p>
        </p:txBody>
      </p:sp>
      <p:sp>
        <p:nvSpPr>
          <p:cNvPr id="98" name="Text Box 95"/>
          <p:cNvSpPr txBox="1">
            <a:spLocks noChangeArrowheads="1"/>
          </p:cNvSpPr>
          <p:nvPr/>
        </p:nvSpPr>
        <p:spPr bwMode="auto">
          <a:xfrm>
            <a:off x="467544" y="2873896"/>
            <a:ext cx="9604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en-US" altLang="zh-CN" sz="2400" b="1">
                <a:latin typeface="Times New Roman" charset="0"/>
              </a:rPr>
              <a:t>10K</a:t>
            </a:r>
            <a:r>
              <a:rPr kumimoji="1" lang="en-US" altLang="zh-CN" sz="2400" b="1">
                <a:latin typeface="Times New Roman" charset="0"/>
                <a:sym typeface="Math A" charset="0"/>
              </a:rPr>
              <a:t></a:t>
            </a:r>
            <a:endParaRPr kumimoji="1" lang="en-US" altLang="zh-CN" sz="2400" b="1">
              <a:latin typeface="Times New Roman" charset="0"/>
            </a:endParaRPr>
          </a:p>
        </p:txBody>
      </p:sp>
      <p:sp>
        <p:nvSpPr>
          <p:cNvPr id="99" name="Text Box 96"/>
          <p:cNvSpPr txBox="1">
            <a:spLocks noChangeArrowheads="1"/>
          </p:cNvSpPr>
          <p:nvPr/>
        </p:nvSpPr>
        <p:spPr bwMode="auto">
          <a:xfrm>
            <a:off x="1639119" y="5312296"/>
            <a:ext cx="644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en-US" altLang="zh-CN" sz="2400" b="1">
                <a:latin typeface="Times New Roman" charset="0"/>
              </a:rPr>
              <a:t>0</a:t>
            </a:r>
            <a:r>
              <a:rPr kumimoji="1" lang="zh-CN" altLang="en-US" sz="2400" b="1">
                <a:latin typeface="Times New Roman" charset="0"/>
              </a:rPr>
              <a:t>列</a:t>
            </a:r>
          </a:p>
        </p:txBody>
      </p:sp>
      <p:sp>
        <p:nvSpPr>
          <p:cNvPr id="100" name="Rectangle 97"/>
          <p:cNvSpPr>
            <a:spLocks noChangeArrowheads="1"/>
          </p:cNvSpPr>
          <p:nvPr/>
        </p:nvSpPr>
        <p:spPr bwMode="auto">
          <a:xfrm>
            <a:off x="2496369" y="5293246"/>
            <a:ext cx="644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en-US" altLang="zh-CN" sz="2400" b="1">
                <a:latin typeface="Times New Roman" charset="0"/>
              </a:rPr>
              <a:t>1</a:t>
            </a:r>
            <a:r>
              <a:rPr kumimoji="1" lang="zh-CN" altLang="en-US" sz="2400" b="1">
                <a:latin typeface="Times New Roman" charset="0"/>
              </a:rPr>
              <a:t>列</a:t>
            </a:r>
          </a:p>
        </p:txBody>
      </p:sp>
      <p:sp>
        <p:nvSpPr>
          <p:cNvPr id="101" name="Rectangle 98"/>
          <p:cNvSpPr>
            <a:spLocks noChangeArrowheads="1"/>
          </p:cNvSpPr>
          <p:nvPr/>
        </p:nvSpPr>
        <p:spPr bwMode="auto">
          <a:xfrm>
            <a:off x="5304656" y="5312296"/>
            <a:ext cx="1000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en-US" altLang="zh-CN" sz="2400" b="1">
                <a:latin typeface="Times New Roman" charset="0"/>
              </a:rPr>
              <a:t>m-1</a:t>
            </a:r>
            <a:r>
              <a:rPr kumimoji="1" lang="zh-CN" altLang="en-US" sz="2400" b="1">
                <a:latin typeface="Times New Roman" charset="0"/>
              </a:rPr>
              <a:t>列</a:t>
            </a:r>
          </a:p>
        </p:txBody>
      </p:sp>
      <p:sp>
        <p:nvSpPr>
          <p:cNvPr id="102" name="Text Box 99"/>
          <p:cNvSpPr txBox="1">
            <a:spLocks noChangeArrowheads="1"/>
          </p:cNvSpPr>
          <p:nvPr/>
        </p:nvSpPr>
        <p:spPr bwMode="auto">
          <a:xfrm>
            <a:off x="6973119" y="3178696"/>
            <a:ext cx="644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en-US" altLang="zh-CN" sz="2400" b="1">
                <a:latin typeface="Times New Roman" charset="0"/>
              </a:rPr>
              <a:t>0</a:t>
            </a:r>
            <a:r>
              <a:rPr kumimoji="1" lang="zh-CN" altLang="en-US" sz="2400" b="1">
                <a:latin typeface="Times New Roman" charset="0"/>
              </a:rPr>
              <a:t>行</a:t>
            </a:r>
          </a:p>
        </p:txBody>
      </p:sp>
      <p:sp>
        <p:nvSpPr>
          <p:cNvPr id="103" name="Rectangle 100"/>
          <p:cNvSpPr>
            <a:spLocks noChangeArrowheads="1"/>
          </p:cNvSpPr>
          <p:nvPr/>
        </p:nvSpPr>
        <p:spPr bwMode="auto">
          <a:xfrm>
            <a:off x="6954069" y="3712096"/>
            <a:ext cx="644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en-US" altLang="zh-CN" sz="2400" b="1">
                <a:latin typeface="Times New Roman" charset="0"/>
              </a:rPr>
              <a:t>1</a:t>
            </a:r>
            <a:r>
              <a:rPr kumimoji="1" lang="zh-CN" altLang="en-US" sz="2400" b="1">
                <a:latin typeface="Times New Roman" charset="0"/>
              </a:rPr>
              <a:t>行</a:t>
            </a:r>
          </a:p>
        </p:txBody>
      </p:sp>
      <p:sp>
        <p:nvSpPr>
          <p:cNvPr id="104" name="Rectangle 101"/>
          <p:cNvSpPr>
            <a:spLocks noChangeArrowheads="1"/>
          </p:cNvSpPr>
          <p:nvPr/>
        </p:nvSpPr>
        <p:spPr bwMode="auto">
          <a:xfrm>
            <a:off x="6855644" y="4778896"/>
            <a:ext cx="9159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en-US" altLang="zh-CN" sz="2400" b="1">
                <a:latin typeface="Times New Roman" charset="0"/>
              </a:rPr>
              <a:t>n-1</a:t>
            </a:r>
            <a:r>
              <a:rPr kumimoji="1" lang="zh-CN" altLang="en-US" sz="2400" b="1">
                <a:latin typeface="Times New Roman" charset="0"/>
              </a:rPr>
              <a:t>行</a:t>
            </a:r>
          </a:p>
        </p:txBody>
      </p:sp>
      <p:sp>
        <p:nvSpPr>
          <p:cNvPr id="105" name="Line 102"/>
          <p:cNvSpPr>
            <a:spLocks noChangeShapeType="1"/>
          </p:cNvSpPr>
          <p:nvPr/>
        </p:nvSpPr>
        <p:spPr bwMode="auto">
          <a:xfrm>
            <a:off x="1580381" y="2645296"/>
            <a:ext cx="4114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6" name="AutoShape 103"/>
          <p:cNvSpPr>
            <a:spLocks/>
          </p:cNvSpPr>
          <p:nvPr/>
        </p:nvSpPr>
        <p:spPr bwMode="auto">
          <a:xfrm>
            <a:off x="1046981" y="3407296"/>
            <a:ext cx="152400" cy="2286000"/>
          </a:xfrm>
          <a:prstGeom prst="leftBrace">
            <a:avLst>
              <a:gd name="adj1" fmla="val 125000"/>
              <a:gd name="adj2" fmla="val 50000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7" name="Text Box 104"/>
          <p:cNvSpPr txBox="1">
            <a:spLocks noChangeArrowheads="1"/>
          </p:cNvSpPr>
          <p:nvPr/>
        </p:nvSpPr>
        <p:spPr bwMode="auto">
          <a:xfrm>
            <a:off x="497706" y="4005784"/>
            <a:ext cx="549275" cy="708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eaVert" wrap="none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zh-CN" altLang="en-US" sz="2400" b="1">
                <a:latin typeface="Times New Roman" charset="0"/>
              </a:rPr>
              <a:t>键盘</a:t>
            </a:r>
          </a:p>
        </p:txBody>
      </p:sp>
      <p:sp>
        <p:nvSpPr>
          <p:cNvPr id="108" name="Text Box 105"/>
          <p:cNvSpPr txBox="1">
            <a:spLocks noChangeArrowheads="1"/>
          </p:cNvSpPr>
          <p:nvPr/>
        </p:nvSpPr>
        <p:spPr bwMode="auto">
          <a:xfrm>
            <a:off x="2799581" y="3026296"/>
            <a:ext cx="492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zh-CN" altLang="en-US" sz="2400" b="1">
                <a:latin typeface="Times New Roman" charset="0"/>
              </a:rPr>
              <a:t>键</a:t>
            </a:r>
          </a:p>
        </p:txBody>
      </p:sp>
      <p:sp>
        <p:nvSpPr>
          <p:cNvPr id="109" name="Text Box 106"/>
          <p:cNvSpPr txBox="1">
            <a:spLocks noChangeArrowheads="1"/>
          </p:cNvSpPr>
          <p:nvPr/>
        </p:nvSpPr>
        <p:spPr bwMode="auto">
          <a:xfrm>
            <a:off x="3910831" y="3407296"/>
            <a:ext cx="260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en-US" altLang="zh-CN" sz="2400" b="1">
                <a:latin typeface="Times New Roman" charset="0"/>
              </a:rPr>
              <a:t>.</a:t>
            </a:r>
          </a:p>
        </p:txBody>
      </p:sp>
      <p:sp>
        <p:nvSpPr>
          <p:cNvPr id="110" name="Text Box 107"/>
          <p:cNvSpPr txBox="1">
            <a:spLocks noChangeArrowheads="1"/>
          </p:cNvSpPr>
          <p:nvPr/>
        </p:nvSpPr>
        <p:spPr bwMode="auto">
          <a:xfrm>
            <a:off x="2996431" y="3407296"/>
            <a:ext cx="260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en-US" altLang="zh-CN" sz="2400" b="1">
                <a:latin typeface="Times New Roman" charset="0"/>
              </a:rPr>
              <a:t>.</a:t>
            </a:r>
          </a:p>
        </p:txBody>
      </p:sp>
      <p:sp>
        <p:nvSpPr>
          <p:cNvPr id="111" name="Text Box 108"/>
          <p:cNvSpPr txBox="1">
            <a:spLocks noChangeArrowheads="1"/>
          </p:cNvSpPr>
          <p:nvPr/>
        </p:nvSpPr>
        <p:spPr bwMode="auto">
          <a:xfrm>
            <a:off x="1472431" y="3178696"/>
            <a:ext cx="260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en-US" altLang="zh-CN" sz="2400" b="1">
                <a:latin typeface="Times New Roman" charset="0"/>
              </a:rPr>
              <a:t>.</a:t>
            </a:r>
          </a:p>
        </p:txBody>
      </p:sp>
      <p:sp>
        <p:nvSpPr>
          <p:cNvPr id="112" name="Rectangle 109"/>
          <p:cNvSpPr>
            <a:spLocks noChangeArrowheads="1"/>
          </p:cNvSpPr>
          <p:nvPr/>
        </p:nvSpPr>
        <p:spPr bwMode="auto">
          <a:xfrm>
            <a:off x="5892031" y="3407296"/>
            <a:ext cx="260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en-US" altLang="zh-CN" sz="2400" b="1">
                <a:latin typeface="Times New Roman" charset="0"/>
              </a:rPr>
              <a:t>.</a:t>
            </a:r>
          </a:p>
        </p:txBody>
      </p:sp>
      <p:sp>
        <p:nvSpPr>
          <p:cNvPr id="113" name="Text Box 110"/>
          <p:cNvSpPr txBox="1">
            <a:spLocks noChangeArrowheads="1"/>
          </p:cNvSpPr>
          <p:nvPr/>
        </p:nvSpPr>
        <p:spPr bwMode="auto">
          <a:xfrm>
            <a:off x="1427981" y="3788296"/>
            <a:ext cx="260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en-US" altLang="zh-CN" sz="2400" b="1">
                <a:latin typeface="Times New Roman" charset="0"/>
              </a:rPr>
              <a:t>.</a:t>
            </a:r>
          </a:p>
        </p:txBody>
      </p:sp>
      <p:sp>
        <p:nvSpPr>
          <p:cNvPr id="114" name="Rectangle 111"/>
          <p:cNvSpPr>
            <a:spLocks noChangeArrowheads="1"/>
          </p:cNvSpPr>
          <p:nvPr/>
        </p:nvSpPr>
        <p:spPr bwMode="auto">
          <a:xfrm>
            <a:off x="5237981" y="3788296"/>
            <a:ext cx="492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zh-CN" altLang="en-US" sz="2400" b="1">
                <a:latin typeface="Times New Roman" charset="0"/>
              </a:rPr>
              <a:t>。</a:t>
            </a:r>
          </a:p>
        </p:txBody>
      </p:sp>
      <p:sp>
        <p:nvSpPr>
          <p:cNvPr id="115" name="Rectangle 112"/>
          <p:cNvSpPr>
            <a:spLocks noChangeArrowheads="1"/>
          </p:cNvSpPr>
          <p:nvPr/>
        </p:nvSpPr>
        <p:spPr bwMode="auto">
          <a:xfrm>
            <a:off x="5237981" y="4778896"/>
            <a:ext cx="492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zh-CN" altLang="en-US" sz="2400" b="1">
                <a:latin typeface="Times New Roman" charset="0"/>
              </a:rPr>
              <a:t>。</a:t>
            </a:r>
          </a:p>
        </p:txBody>
      </p:sp>
      <p:sp>
        <p:nvSpPr>
          <p:cNvPr id="116" name="Rectangle 113"/>
          <p:cNvSpPr>
            <a:spLocks noChangeArrowheads="1"/>
          </p:cNvSpPr>
          <p:nvPr/>
        </p:nvSpPr>
        <p:spPr bwMode="auto">
          <a:xfrm>
            <a:off x="5237981" y="3178696"/>
            <a:ext cx="492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zh-CN" altLang="en-US" sz="2400" b="1">
                <a:latin typeface="Times New Roman" charset="0"/>
              </a:rPr>
              <a:t>。</a:t>
            </a:r>
          </a:p>
        </p:txBody>
      </p:sp>
      <p:sp>
        <p:nvSpPr>
          <p:cNvPr id="117" name="Rectangle 114"/>
          <p:cNvSpPr>
            <a:spLocks noChangeArrowheads="1"/>
          </p:cNvSpPr>
          <p:nvPr/>
        </p:nvSpPr>
        <p:spPr bwMode="auto">
          <a:xfrm>
            <a:off x="3256781" y="3178696"/>
            <a:ext cx="492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zh-CN" altLang="en-US" sz="2400" b="1">
                <a:latin typeface="Times New Roman" charset="0"/>
              </a:rPr>
              <a:t>。</a:t>
            </a:r>
          </a:p>
        </p:txBody>
      </p:sp>
      <p:sp>
        <p:nvSpPr>
          <p:cNvPr id="118" name="Rectangle 115"/>
          <p:cNvSpPr>
            <a:spLocks noChangeArrowheads="1"/>
          </p:cNvSpPr>
          <p:nvPr/>
        </p:nvSpPr>
        <p:spPr bwMode="auto">
          <a:xfrm>
            <a:off x="2342381" y="3178696"/>
            <a:ext cx="492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zh-CN" altLang="en-US" sz="2400" b="1">
                <a:latin typeface="Times New Roman" charset="0"/>
              </a:rPr>
              <a:t>。</a:t>
            </a:r>
          </a:p>
        </p:txBody>
      </p:sp>
      <p:sp>
        <p:nvSpPr>
          <p:cNvPr id="119" name="Rectangle 116"/>
          <p:cNvSpPr>
            <a:spLocks noChangeArrowheads="1"/>
          </p:cNvSpPr>
          <p:nvPr/>
        </p:nvSpPr>
        <p:spPr bwMode="auto">
          <a:xfrm>
            <a:off x="1427981" y="3178696"/>
            <a:ext cx="492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zh-CN" altLang="en-US" sz="2400" b="1">
                <a:latin typeface="Times New Roman" charset="0"/>
              </a:rPr>
              <a:t>。</a:t>
            </a:r>
          </a:p>
        </p:txBody>
      </p:sp>
      <p:sp>
        <p:nvSpPr>
          <p:cNvPr id="120" name="Rectangle 117"/>
          <p:cNvSpPr>
            <a:spLocks noChangeArrowheads="1"/>
          </p:cNvSpPr>
          <p:nvPr/>
        </p:nvSpPr>
        <p:spPr bwMode="auto">
          <a:xfrm>
            <a:off x="3256781" y="3788296"/>
            <a:ext cx="492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zh-CN" altLang="en-US" sz="2400" b="1">
                <a:latin typeface="Times New Roman" charset="0"/>
              </a:rPr>
              <a:t>。</a:t>
            </a:r>
          </a:p>
        </p:txBody>
      </p:sp>
      <p:sp>
        <p:nvSpPr>
          <p:cNvPr id="121" name="Rectangle 118"/>
          <p:cNvSpPr>
            <a:spLocks noChangeArrowheads="1"/>
          </p:cNvSpPr>
          <p:nvPr/>
        </p:nvSpPr>
        <p:spPr bwMode="auto">
          <a:xfrm>
            <a:off x="1427981" y="3788296"/>
            <a:ext cx="492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zh-CN" altLang="en-US" sz="2400" b="1">
                <a:latin typeface="Times New Roman" charset="0"/>
              </a:rPr>
              <a:t>。</a:t>
            </a:r>
          </a:p>
        </p:txBody>
      </p:sp>
      <p:sp>
        <p:nvSpPr>
          <p:cNvPr id="122" name="Rectangle 119"/>
          <p:cNvSpPr>
            <a:spLocks noChangeArrowheads="1"/>
          </p:cNvSpPr>
          <p:nvPr/>
        </p:nvSpPr>
        <p:spPr bwMode="auto">
          <a:xfrm>
            <a:off x="1427981" y="4778896"/>
            <a:ext cx="492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zh-CN" altLang="en-US" sz="2400" b="1">
                <a:latin typeface="Times New Roman" charset="0"/>
              </a:rPr>
              <a:t>。</a:t>
            </a:r>
          </a:p>
        </p:txBody>
      </p:sp>
      <p:sp>
        <p:nvSpPr>
          <p:cNvPr id="123" name="Rectangle 120"/>
          <p:cNvSpPr>
            <a:spLocks noChangeArrowheads="1"/>
          </p:cNvSpPr>
          <p:nvPr/>
        </p:nvSpPr>
        <p:spPr bwMode="auto">
          <a:xfrm>
            <a:off x="2342381" y="4778896"/>
            <a:ext cx="492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zh-CN" altLang="en-US" sz="2400" b="1">
                <a:latin typeface="Times New Roman" charset="0"/>
              </a:rPr>
              <a:t>。</a:t>
            </a:r>
          </a:p>
        </p:txBody>
      </p:sp>
      <p:sp>
        <p:nvSpPr>
          <p:cNvPr id="124" name="Rectangle 121"/>
          <p:cNvSpPr>
            <a:spLocks noChangeArrowheads="1"/>
          </p:cNvSpPr>
          <p:nvPr/>
        </p:nvSpPr>
        <p:spPr bwMode="auto">
          <a:xfrm>
            <a:off x="3256781" y="4778896"/>
            <a:ext cx="492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zh-CN" altLang="en-US" sz="2400" b="1">
                <a:latin typeface="Times New Roman" charset="0"/>
              </a:rPr>
              <a:t>。</a:t>
            </a:r>
          </a:p>
        </p:txBody>
      </p:sp>
      <p:sp>
        <p:nvSpPr>
          <p:cNvPr id="125" name="Rectangle 122"/>
          <p:cNvSpPr>
            <a:spLocks noChangeArrowheads="1"/>
          </p:cNvSpPr>
          <p:nvPr/>
        </p:nvSpPr>
        <p:spPr bwMode="auto">
          <a:xfrm>
            <a:off x="5847581" y="5007496"/>
            <a:ext cx="492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zh-CN" altLang="en-US" sz="2400" b="1">
                <a:latin typeface="Times New Roman" charset="0"/>
              </a:rPr>
              <a:t>。</a:t>
            </a:r>
          </a:p>
        </p:txBody>
      </p:sp>
      <p:sp>
        <p:nvSpPr>
          <p:cNvPr id="126" name="Rectangle 123"/>
          <p:cNvSpPr>
            <a:spLocks noChangeArrowheads="1"/>
          </p:cNvSpPr>
          <p:nvPr/>
        </p:nvSpPr>
        <p:spPr bwMode="auto">
          <a:xfrm>
            <a:off x="3866381" y="3388246"/>
            <a:ext cx="492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zh-CN" altLang="en-US" sz="2400" b="1">
                <a:latin typeface="Times New Roman" charset="0"/>
              </a:rPr>
              <a:t>。</a:t>
            </a:r>
          </a:p>
        </p:txBody>
      </p:sp>
      <p:sp>
        <p:nvSpPr>
          <p:cNvPr id="127" name="Rectangle 124"/>
          <p:cNvSpPr>
            <a:spLocks noChangeArrowheads="1"/>
          </p:cNvSpPr>
          <p:nvPr/>
        </p:nvSpPr>
        <p:spPr bwMode="auto">
          <a:xfrm>
            <a:off x="3866381" y="4016896"/>
            <a:ext cx="492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zh-CN" altLang="en-US" sz="2400" b="1">
                <a:latin typeface="Times New Roman" charset="0"/>
              </a:rPr>
              <a:t>。</a:t>
            </a:r>
          </a:p>
        </p:txBody>
      </p:sp>
      <p:sp>
        <p:nvSpPr>
          <p:cNvPr id="128" name="Rectangle 125"/>
          <p:cNvSpPr>
            <a:spLocks noChangeArrowheads="1"/>
          </p:cNvSpPr>
          <p:nvPr/>
        </p:nvSpPr>
        <p:spPr bwMode="auto">
          <a:xfrm>
            <a:off x="5847581" y="3407296"/>
            <a:ext cx="492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zh-CN" altLang="en-US" sz="2400" b="1">
                <a:latin typeface="Times New Roman" charset="0"/>
              </a:rPr>
              <a:t>。</a:t>
            </a:r>
          </a:p>
        </p:txBody>
      </p:sp>
      <p:sp>
        <p:nvSpPr>
          <p:cNvPr id="129" name="Rectangle 126"/>
          <p:cNvSpPr>
            <a:spLocks noChangeArrowheads="1"/>
          </p:cNvSpPr>
          <p:nvPr/>
        </p:nvSpPr>
        <p:spPr bwMode="auto">
          <a:xfrm>
            <a:off x="5847581" y="4016896"/>
            <a:ext cx="492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zh-CN" altLang="en-US" sz="2400" b="1">
                <a:latin typeface="Times New Roman" charset="0"/>
              </a:rPr>
              <a:t>。</a:t>
            </a:r>
          </a:p>
        </p:txBody>
      </p:sp>
      <p:sp>
        <p:nvSpPr>
          <p:cNvPr id="130" name="Rectangle 127"/>
          <p:cNvSpPr>
            <a:spLocks noChangeArrowheads="1"/>
          </p:cNvSpPr>
          <p:nvPr/>
        </p:nvSpPr>
        <p:spPr bwMode="auto">
          <a:xfrm>
            <a:off x="3866381" y="5007496"/>
            <a:ext cx="492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zh-CN" altLang="en-US" sz="2400" b="1">
                <a:latin typeface="Times New Roman" charset="0"/>
              </a:rPr>
              <a:t>。</a:t>
            </a:r>
          </a:p>
        </p:txBody>
      </p:sp>
      <p:sp>
        <p:nvSpPr>
          <p:cNvPr id="131" name="Rectangle 128"/>
          <p:cNvSpPr>
            <a:spLocks noChangeArrowheads="1"/>
          </p:cNvSpPr>
          <p:nvPr/>
        </p:nvSpPr>
        <p:spPr bwMode="auto">
          <a:xfrm>
            <a:off x="2951981" y="5007496"/>
            <a:ext cx="492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zh-CN" altLang="en-US" sz="2400" b="1">
                <a:latin typeface="Times New Roman" charset="0"/>
              </a:rPr>
              <a:t>。</a:t>
            </a:r>
          </a:p>
        </p:txBody>
      </p:sp>
      <p:sp>
        <p:nvSpPr>
          <p:cNvPr id="132" name="Rectangle 129"/>
          <p:cNvSpPr>
            <a:spLocks noChangeArrowheads="1"/>
          </p:cNvSpPr>
          <p:nvPr/>
        </p:nvSpPr>
        <p:spPr bwMode="auto">
          <a:xfrm>
            <a:off x="2951981" y="4016896"/>
            <a:ext cx="492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zh-CN" altLang="en-US" sz="2400" b="1">
                <a:latin typeface="Times New Roman" charset="0"/>
              </a:rPr>
              <a:t>。</a:t>
            </a:r>
          </a:p>
        </p:txBody>
      </p:sp>
      <p:sp>
        <p:nvSpPr>
          <p:cNvPr id="133" name="Rectangle 130"/>
          <p:cNvSpPr>
            <a:spLocks noChangeArrowheads="1"/>
          </p:cNvSpPr>
          <p:nvPr/>
        </p:nvSpPr>
        <p:spPr bwMode="auto">
          <a:xfrm>
            <a:off x="2951981" y="3407296"/>
            <a:ext cx="492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zh-CN" altLang="en-US" sz="2400" b="1">
                <a:latin typeface="Times New Roman" charset="0"/>
              </a:rPr>
              <a:t>。</a:t>
            </a:r>
          </a:p>
        </p:txBody>
      </p:sp>
      <p:grpSp>
        <p:nvGrpSpPr>
          <p:cNvPr id="134" name="Group 131"/>
          <p:cNvGrpSpPr>
            <a:grpSpLocks/>
          </p:cNvGrpSpPr>
          <p:nvPr/>
        </p:nvGrpSpPr>
        <p:grpSpPr bwMode="auto">
          <a:xfrm>
            <a:off x="4399781" y="3483496"/>
            <a:ext cx="717550" cy="2057400"/>
            <a:chOff x="2668" y="2304"/>
            <a:chExt cx="452" cy="1296"/>
          </a:xfrm>
        </p:grpSpPr>
        <p:sp>
          <p:nvSpPr>
            <p:cNvPr id="135" name="Rectangle 132"/>
            <p:cNvSpPr>
              <a:spLocks noChangeArrowheads="1"/>
            </p:cNvSpPr>
            <p:nvPr/>
          </p:nvSpPr>
          <p:spPr bwMode="auto">
            <a:xfrm>
              <a:off x="2668" y="3072"/>
              <a:ext cx="452" cy="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kumimoji="1" lang="en-US" altLang="zh-CN" sz="2400" b="1">
                  <a:latin typeface="Times New Roman" charset="0"/>
                </a:rPr>
                <a:t>…...</a:t>
              </a:r>
            </a:p>
          </p:txBody>
        </p:sp>
        <p:sp>
          <p:nvSpPr>
            <p:cNvPr id="136" name="Text Box 133"/>
            <p:cNvSpPr txBox="1">
              <a:spLocks noChangeArrowheads="1"/>
            </p:cNvSpPr>
            <p:nvPr/>
          </p:nvSpPr>
          <p:spPr bwMode="auto">
            <a:xfrm>
              <a:off x="2750" y="2688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kumimoji="1" lang="en-US" altLang="zh-CN" sz="2400" b="1">
                  <a:solidFill>
                    <a:srgbClr val="FF6600"/>
                  </a:solidFill>
                  <a:latin typeface="Times New Roman" charset="0"/>
                </a:rPr>
                <a:t>0</a:t>
              </a:r>
            </a:p>
          </p:txBody>
        </p:sp>
        <p:sp>
          <p:nvSpPr>
            <p:cNvPr id="137" name="Text Box 134"/>
            <p:cNvSpPr txBox="1">
              <a:spLocks noChangeArrowheads="1"/>
            </p:cNvSpPr>
            <p:nvPr/>
          </p:nvSpPr>
          <p:spPr bwMode="auto">
            <a:xfrm>
              <a:off x="2736" y="2304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kumimoji="1" lang="en-US" altLang="zh-CN" sz="2400" b="1">
                  <a:solidFill>
                    <a:srgbClr val="FF6600"/>
                  </a:solidFill>
                  <a:latin typeface="Times New Roman" charset="0"/>
                </a:rPr>
                <a:t>1</a:t>
              </a:r>
            </a:p>
          </p:txBody>
        </p:sp>
        <p:sp>
          <p:nvSpPr>
            <p:cNvPr id="138" name="Text Box 135"/>
            <p:cNvSpPr txBox="1">
              <a:spLocks noChangeArrowheads="1"/>
            </p:cNvSpPr>
            <p:nvPr/>
          </p:nvSpPr>
          <p:spPr bwMode="auto">
            <a:xfrm>
              <a:off x="2736" y="3312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kumimoji="1" lang="en-US" altLang="zh-CN" sz="2400" b="1">
                  <a:solidFill>
                    <a:srgbClr val="FF6600"/>
                  </a:solidFill>
                  <a:latin typeface="Times New Roman" charset="0"/>
                </a:rPr>
                <a:t>1</a:t>
              </a:r>
            </a:p>
          </p:txBody>
        </p:sp>
      </p:grpSp>
      <p:grpSp>
        <p:nvGrpSpPr>
          <p:cNvPr id="139" name="Group 136"/>
          <p:cNvGrpSpPr>
            <a:grpSpLocks/>
          </p:cNvGrpSpPr>
          <p:nvPr/>
        </p:nvGrpSpPr>
        <p:grpSpPr bwMode="auto">
          <a:xfrm>
            <a:off x="1680394" y="2538934"/>
            <a:ext cx="4038600" cy="3276600"/>
            <a:chOff x="960" y="1824"/>
            <a:chExt cx="2544" cy="2064"/>
          </a:xfrm>
        </p:grpSpPr>
        <p:sp>
          <p:nvSpPr>
            <p:cNvPr id="140" name="Line 137"/>
            <p:cNvSpPr>
              <a:spLocks noChangeShapeType="1"/>
            </p:cNvSpPr>
            <p:nvPr/>
          </p:nvSpPr>
          <p:spPr bwMode="auto">
            <a:xfrm>
              <a:off x="960" y="1824"/>
              <a:ext cx="0" cy="2064"/>
            </a:xfrm>
            <a:prstGeom prst="line">
              <a:avLst/>
            </a:prstGeom>
            <a:noFill/>
            <a:ln w="38100">
              <a:solidFill>
                <a:srgbClr val="FF66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41" name="Line 138"/>
            <p:cNvSpPr>
              <a:spLocks noChangeShapeType="1"/>
            </p:cNvSpPr>
            <p:nvPr/>
          </p:nvSpPr>
          <p:spPr bwMode="auto">
            <a:xfrm>
              <a:off x="1536" y="1824"/>
              <a:ext cx="0" cy="2064"/>
            </a:xfrm>
            <a:prstGeom prst="line">
              <a:avLst/>
            </a:prstGeom>
            <a:noFill/>
            <a:ln w="38100">
              <a:solidFill>
                <a:srgbClr val="FF66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42" name="Line 139"/>
            <p:cNvSpPr>
              <a:spLocks noChangeShapeType="1"/>
            </p:cNvSpPr>
            <p:nvPr/>
          </p:nvSpPr>
          <p:spPr bwMode="auto">
            <a:xfrm>
              <a:off x="3264" y="1824"/>
              <a:ext cx="0" cy="2064"/>
            </a:xfrm>
            <a:prstGeom prst="line">
              <a:avLst/>
            </a:prstGeom>
            <a:noFill/>
            <a:ln w="38100">
              <a:solidFill>
                <a:srgbClr val="FF66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43" name="Line 140"/>
            <p:cNvSpPr>
              <a:spLocks noChangeShapeType="1"/>
            </p:cNvSpPr>
            <p:nvPr/>
          </p:nvSpPr>
          <p:spPr bwMode="auto">
            <a:xfrm>
              <a:off x="960" y="1824"/>
              <a:ext cx="2544" cy="0"/>
            </a:xfrm>
            <a:prstGeom prst="line">
              <a:avLst/>
            </a:prstGeom>
            <a:noFill/>
            <a:ln w="38100">
              <a:solidFill>
                <a:srgbClr val="FF66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144" name="Freeform 141"/>
          <p:cNvSpPr>
            <a:spLocks/>
          </p:cNvSpPr>
          <p:nvPr/>
        </p:nvSpPr>
        <p:spPr bwMode="auto">
          <a:xfrm>
            <a:off x="3485381" y="2645296"/>
            <a:ext cx="4267200" cy="1676400"/>
          </a:xfrm>
          <a:custGeom>
            <a:avLst/>
            <a:gdLst>
              <a:gd name="T0" fmla="*/ 1872 w 3264"/>
              <a:gd name="T1" fmla="*/ 0 h 1008"/>
              <a:gd name="T2" fmla="*/ 0 w 3264"/>
              <a:gd name="T3" fmla="*/ 0 h 1008"/>
              <a:gd name="T4" fmla="*/ 0 w 3264"/>
              <a:gd name="T5" fmla="*/ 912 h 1008"/>
              <a:gd name="T6" fmla="*/ 288 w 3264"/>
              <a:gd name="T7" fmla="*/ 912 h 1008"/>
              <a:gd name="T8" fmla="*/ 288 w 3264"/>
              <a:gd name="T9" fmla="*/ 1008 h 1008"/>
              <a:gd name="T10" fmla="*/ 3264 w 3264"/>
              <a:gd name="T11" fmla="*/ 1008 h 10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264" h="1008">
                <a:moveTo>
                  <a:pt x="1872" y="0"/>
                </a:moveTo>
                <a:lnTo>
                  <a:pt x="0" y="0"/>
                </a:lnTo>
                <a:lnTo>
                  <a:pt x="0" y="912"/>
                </a:lnTo>
                <a:lnTo>
                  <a:pt x="288" y="912"/>
                </a:lnTo>
                <a:lnTo>
                  <a:pt x="288" y="1008"/>
                </a:lnTo>
                <a:lnTo>
                  <a:pt x="3264" y="1008"/>
                </a:lnTo>
              </a:path>
            </a:pathLst>
          </a:custGeom>
          <a:noFill/>
          <a:ln w="38100" cap="flat" cmpd="sng">
            <a:solidFill>
              <a:srgbClr val="FF66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145" name="Text Box 142"/>
          <p:cNvSpPr txBox="1">
            <a:spLocks noChangeArrowheads="1"/>
          </p:cNvSpPr>
          <p:nvPr/>
        </p:nvSpPr>
        <p:spPr bwMode="auto">
          <a:xfrm>
            <a:off x="3686994" y="3712096"/>
            <a:ext cx="7127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en-US" altLang="zh-CN" sz="2400" b="1">
                <a:solidFill>
                  <a:srgbClr val="FF6600"/>
                </a:solidFill>
                <a:latin typeface="Times New Roman" charset="0"/>
              </a:rPr>
              <a:t>A</a:t>
            </a:r>
            <a:r>
              <a:rPr kumimoji="1" lang="zh-CN" altLang="en-US" sz="2400" b="1">
                <a:solidFill>
                  <a:srgbClr val="FF6600"/>
                </a:solidFill>
                <a:latin typeface="Times New Roman" charset="0"/>
              </a:rPr>
              <a:t>键</a:t>
            </a:r>
            <a:endParaRPr kumimoji="1" lang="zh-CN" altLang="en-US" sz="2400" b="1" baseline="30000">
              <a:solidFill>
                <a:srgbClr val="FF6600"/>
              </a:solidFill>
              <a:latin typeface="Times New Roman" charset="0"/>
            </a:endParaRPr>
          </a:p>
        </p:txBody>
      </p:sp>
      <p:grpSp>
        <p:nvGrpSpPr>
          <p:cNvPr id="146" name="Group 143"/>
          <p:cNvGrpSpPr>
            <a:grpSpLocks/>
          </p:cNvGrpSpPr>
          <p:nvPr/>
        </p:nvGrpSpPr>
        <p:grpSpPr bwMode="auto">
          <a:xfrm>
            <a:off x="1427981" y="5617096"/>
            <a:ext cx="4146550" cy="685800"/>
            <a:chOff x="816" y="3744"/>
            <a:chExt cx="2612" cy="432"/>
          </a:xfrm>
        </p:grpSpPr>
        <p:sp>
          <p:nvSpPr>
            <p:cNvPr id="147" name="Text Box 144"/>
            <p:cNvSpPr txBox="1">
              <a:spLocks noChangeArrowheads="1"/>
            </p:cNvSpPr>
            <p:nvPr/>
          </p:nvSpPr>
          <p:spPr bwMode="auto">
            <a:xfrm>
              <a:off x="816" y="3888"/>
              <a:ext cx="26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kumimoji="1" lang="en-US" altLang="zh-CN" sz="2400" b="1">
                  <a:solidFill>
                    <a:srgbClr val="FF6600"/>
                  </a:solidFill>
                  <a:latin typeface="Times New Roman" charset="0"/>
                </a:rPr>
                <a:t>1          1          0</a:t>
              </a:r>
              <a:r>
                <a:rPr kumimoji="1" lang="en-US" altLang="zh-CN" sz="2400" b="1">
                  <a:solidFill>
                    <a:schemeClr val="accent2"/>
                  </a:solidFill>
                  <a:latin typeface="Times New Roman" charset="0"/>
                </a:rPr>
                <a:t> </a:t>
              </a:r>
              <a:r>
                <a:rPr kumimoji="1" lang="en-US" altLang="zh-CN" sz="2400" b="1">
                  <a:latin typeface="Times New Roman" charset="0"/>
                </a:rPr>
                <a:t>                       </a:t>
              </a:r>
              <a:r>
                <a:rPr kumimoji="1" lang="en-US" altLang="zh-CN" sz="2400" b="1">
                  <a:solidFill>
                    <a:srgbClr val="FF6600"/>
                  </a:solidFill>
                  <a:latin typeface="Times New Roman" charset="0"/>
                </a:rPr>
                <a:t>1</a:t>
              </a:r>
            </a:p>
          </p:txBody>
        </p:sp>
        <p:sp>
          <p:nvSpPr>
            <p:cNvPr id="148" name="Text Box 145"/>
            <p:cNvSpPr txBox="1">
              <a:spLocks noChangeArrowheads="1"/>
            </p:cNvSpPr>
            <p:nvPr/>
          </p:nvSpPr>
          <p:spPr bwMode="auto">
            <a:xfrm>
              <a:off x="2544" y="3744"/>
              <a:ext cx="26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kumimoji="1" lang="en-US" altLang="zh-CN" sz="2400" b="1">
                  <a:solidFill>
                    <a:srgbClr val="FF6600"/>
                  </a:solidFill>
                  <a:latin typeface="Times New Roman" charset="0"/>
                </a:rPr>
                <a:t>...</a:t>
              </a:r>
            </a:p>
          </p:txBody>
        </p:sp>
      </p:grpSp>
      <p:grpSp>
        <p:nvGrpSpPr>
          <p:cNvPr id="149" name="Group 147"/>
          <p:cNvGrpSpPr>
            <a:grpSpLocks/>
          </p:cNvGrpSpPr>
          <p:nvPr/>
        </p:nvGrpSpPr>
        <p:grpSpPr bwMode="auto">
          <a:xfrm>
            <a:off x="7828781" y="3483496"/>
            <a:ext cx="565150" cy="2057400"/>
            <a:chOff x="4848" y="2400"/>
            <a:chExt cx="356" cy="1296"/>
          </a:xfrm>
        </p:grpSpPr>
        <p:sp>
          <p:nvSpPr>
            <p:cNvPr id="150" name="Text Box 148"/>
            <p:cNvSpPr txBox="1">
              <a:spLocks noChangeArrowheads="1"/>
            </p:cNvSpPr>
            <p:nvPr/>
          </p:nvSpPr>
          <p:spPr bwMode="auto">
            <a:xfrm>
              <a:off x="4848" y="2400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kumimoji="1" lang="en-US" altLang="zh-CN" sz="2400" b="1">
                  <a:solidFill>
                    <a:srgbClr val="FF6600"/>
                  </a:solidFill>
                  <a:latin typeface="Times New Roman" charset="0"/>
                </a:rPr>
                <a:t>1</a:t>
              </a:r>
            </a:p>
          </p:txBody>
        </p:sp>
        <p:sp>
          <p:nvSpPr>
            <p:cNvPr id="151" name="Text Box 149"/>
            <p:cNvSpPr txBox="1">
              <a:spLocks noChangeArrowheads="1"/>
            </p:cNvSpPr>
            <p:nvPr/>
          </p:nvSpPr>
          <p:spPr bwMode="auto">
            <a:xfrm>
              <a:off x="4848" y="3408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kumimoji="1" lang="en-US" altLang="zh-CN" sz="2400" b="1">
                  <a:solidFill>
                    <a:srgbClr val="FF6600"/>
                  </a:solidFill>
                  <a:latin typeface="Times New Roman" charset="0"/>
                </a:rPr>
                <a:t>1</a:t>
              </a:r>
            </a:p>
          </p:txBody>
        </p:sp>
        <p:sp>
          <p:nvSpPr>
            <p:cNvPr id="152" name="Text Box 150"/>
            <p:cNvSpPr txBox="1">
              <a:spLocks noChangeArrowheads="1"/>
            </p:cNvSpPr>
            <p:nvPr/>
          </p:nvSpPr>
          <p:spPr bwMode="auto">
            <a:xfrm>
              <a:off x="4868" y="2784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kumimoji="1" lang="en-US" altLang="zh-CN" sz="2400" b="1">
                  <a:solidFill>
                    <a:srgbClr val="FF6600"/>
                  </a:solidFill>
                  <a:latin typeface="Times New Roman" charset="0"/>
                </a:rPr>
                <a:t>0</a:t>
              </a:r>
            </a:p>
          </p:txBody>
        </p:sp>
        <p:sp>
          <p:nvSpPr>
            <p:cNvPr id="153" name="Text Box 151"/>
            <p:cNvSpPr txBox="1">
              <a:spLocks noChangeArrowheads="1"/>
            </p:cNvSpPr>
            <p:nvPr/>
          </p:nvSpPr>
          <p:spPr bwMode="auto">
            <a:xfrm>
              <a:off x="4858" y="3120"/>
              <a:ext cx="346" cy="2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kumimoji="1" lang="en-US" altLang="zh-CN" sz="2400" b="1">
                  <a:solidFill>
                    <a:srgbClr val="FF6600"/>
                  </a:solidFill>
                  <a:latin typeface="Times New Roman" charset="0"/>
                </a:rPr>
                <a:t>...</a:t>
              </a:r>
            </a:p>
          </p:txBody>
        </p:sp>
      </p:grpSp>
      <p:sp>
        <p:nvSpPr>
          <p:cNvPr id="154" name="Rectangle 152"/>
          <p:cNvSpPr>
            <a:spLocks noChangeArrowheads="1"/>
          </p:cNvSpPr>
          <p:nvPr/>
        </p:nvSpPr>
        <p:spPr bwMode="auto">
          <a:xfrm>
            <a:off x="2342381" y="3788296"/>
            <a:ext cx="492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kumimoji="1" lang="zh-CN" altLang="en-US" sz="2400" b="1">
                <a:latin typeface="Times New Roman" charset="0"/>
              </a:rPr>
              <a:t>。</a:t>
            </a:r>
          </a:p>
        </p:txBody>
      </p:sp>
      <p:grpSp>
        <p:nvGrpSpPr>
          <p:cNvPr id="155" name="Group 153"/>
          <p:cNvGrpSpPr>
            <a:grpSpLocks/>
          </p:cNvGrpSpPr>
          <p:nvPr/>
        </p:nvGrpSpPr>
        <p:grpSpPr bwMode="auto">
          <a:xfrm>
            <a:off x="1548631" y="4245496"/>
            <a:ext cx="4146550" cy="685800"/>
            <a:chOff x="816" y="3744"/>
            <a:chExt cx="2612" cy="432"/>
          </a:xfrm>
        </p:grpSpPr>
        <p:sp>
          <p:nvSpPr>
            <p:cNvPr id="156" name="Text Box 154"/>
            <p:cNvSpPr txBox="1">
              <a:spLocks noChangeArrowheads="1"/>
            </p:cNvSpPr>
            <p:nvPr/>
          </p:nvSpPr>
          <p:spPr bwMode="auto">
            <a:xfrm>
              <a:off x="816" y="3888"/>
              <a:ext cx="26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kumimoji="1" lang="en-US" altLang="zh-CN" sz="2400" b="1">
                  <a:solidFill>
                    <a:srgbClr val="FF6600"/>
                  </a:solidFill>
                  <a:latin typeface="Times New Roman" charset="0"/>
                </a:rPr>
                <a:t>1          1          0                        1</a:t>
              </a:r>
            </a:p>
          </p:txBody>
        </p:sp>
        <p:sp>
          <p:nvSpPr>
            <p:cNvPr id="157" name="Text Box 155"/>
            <p:cNvSpPr txBox="1">
              <a:spLocks noChangeArrowheads="1"/>
            </p:cNvSpPr>
            <p:nvPr/>
          </p:nvSpPr>
          <p:spPr bwMode="auto">
            <a:xfrm>
              <a:off x="2544" y="3744"/>
              <a:ext cx="26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kumimoji="1" lang="en-US" altLang="zh-CN" sz="2400" b="1">
                  <a:solidFill>
                    <a:srgbClr val="FF6600"/>
                  </a:solidFill>
                  <a:latin typeface="Times New Roman" charset="0"/>
                </a:rPr>
                <a:t>...</a:t>
              </a:r>
            </a:p>
          </p:txBody>
        </p:sp>
      </p:grpSp>
      <p:sp>
        <p:nvSpPr>
          <p:cNvPr id="158" name="Text Box 156"/>
          <p:cNvSpPr txBox="1">
            <a:spLocks noChangeArrowheads="1"/>
          </p:cNvSpPr>
          <p:nvPr/>
        </p:nvSpPr>
        <p:spPr bwMode="auto">
          <a:xfrm>
            <a:off x="6039669" y="3010421"/>
            <a:ext cx="95091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zh-CN" altLang="en-US" sz="2000" b="1">
                <a:latin typeface="Times New Roman" charset="0"/>
              </a:rPr>
              <a:t>二极管</a:t>
            </a:r>
            <a:endParaRPr kumimoji="1" lang="zh-CN" altLang="en-US" sz="2400" b="1" baseline="30000">
              <a:latin typeface="Times New Roman" charset="0"/>
            </a:endParaRPr>
          </a:p>
        </p:txBody>
      </p:sp>
      <p:sp>
        <p:nvSpPr>
          <p:cNvPr id="159" name="AutoShape 157"/>
          <p:cNvSpPr>
            <a:spLocks noChangeArrowheads="1"/>
          </p:cNvSpPr>
          <p:nvPr/>
        </p:nvSpPr>
        <p:spPr bwMode="auto">
          <a:xfrm>
            <a:off x="7828781" y="3864496"/>
            <a:ext cx="533400" cy="228600"/>
          </a:xfrm>
          <a:prstGeom prst="leftArrow">
            <a:avLst>
              <a:gd name="adj1" fmla="val 50000"/>
              <a:gd name="adj2" fmla="val 58333"/>
            </a:avLst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160" name="AutoShape 158"/>
          <p:cNvSpPr>
            <a:spLocks noChangeArrowheads="1"/>
          </p:cNvSpPr>
          <p:nvPr/>
        </p:nvSpPr>
        <p:spPr bwMode="auto">
          <a:xfrm>
            <a:off x="3637781" y="5921896"/>
            <a:ext cx="228600" cy="381000"/>
          </a:xfrm>
          <a:prstGeom prst="downArrow">
            <a:avLst>
              <a:gd name="adj1" fmla="val 50000"/>
              <a:gd name="adj2" fmla="val 41667"/>
            </a:avLst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6427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键盘接口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采用串行口或者并行口</a:t>
            </a:r>
          </a:p>
          <a:p>
            <a:r>
              <a:rPr lang="zh-CN" altLang="en-US" dirty="0"/>
              <a:t>中断方式</a:t>
            </a:r>
          </a:p>
          <a:p>
            <a:r>
              <a:rPr lang="zh-CN" altLang="en-US" dirty="0"/>
              <a:t>总线</a:t>
            </a:r>
          </a:p>
          <a:p>
            <a:pPr lvl="1"/>
            <a:r>
              <a:rPr lang="en-US" altLang="zh-CN" dirty="0"/>
              <a:t>USB</a:t>
            </a:r>
          </a:p>
          <a:p>
            <a:pPr lvl="1"/>
            <a:r>
              <a:rPr lang="zh-CN" altLang="en-US" dirty="0"/>
              <a:t>慢速总线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28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51671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鼠标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鼠标的产生</a:t>
            </a:r>
          </a:p>
          <a:p>
            <a:pPr lvl="1"/>
            <a:r>
              <a:rPr lang="zh-CN" altLang="en-US" dirty="0"/>
              <a:t>图形界面的出现，需要鼠标来进行拖动等操作</a:t>
            </a:r>
          </a:p>
          <a:p>
            <a:r>
              <a:rPr lang="zh-CN" altLang="en-US" dirty="0"/>
              <a:t>鼠标的功能</a:t>
            </a:r>
          </a:p>
          <a:p>
            <a:pPr lvl="1"/>
            <a:r>
              <a:rPr lang="zh-CN" altLang="en-US" dirty="0"/>
              <a:t>根据鼠标的移动，在屏幕上移动位置</a:t>
            </a:r>
          </a:p>
          <a:p>
            <a:pPr lvl="1"/>
            <a:r>
              <a:rPr lang="zh-CN" altLang="en-US" dirty="0"/>
              <a:t>选中某个对象，进而执行某些操作</a:t>
            </a:r>
          </a:p>
          <a:p>
            <a:r>
              <a:rPr lang="zh-CN" altLang="en-US" dirty="0"/>
              <a:t>鼠标的种类</a:t>
            </a:r>
          </a:p>
          <a:p>
            <a:pPr lvl="1"/>
            <a:r>
              <a:rPr lang="zh-CN" altLang="en-US" dirty="0"/>
              <a:t>机械式鼠标</a:t>
            </a:r>
          </a:p>
          <a:p>
            <a:pPr lvl="1"/>
            <a:r>
              <a:rPr lang="zh-CN" altLang="en-US" dirty="0"/>
              <a:t>光电式鼠标</a:t>
            </a:r>
          </a:p>
          <a:p>
            <a:r>
              <a:rPr lang="zh-CN" altLang="en-US" dirty="0"/>
              <a:t>鼠标的接口</a:t>
            </a:r>
          </a:p>
          <a:p>
            <a:pPr lvl="1"/>
            <a:r>
              <a:rPr lang="zh-CN" altLang="en-US" dirty="0"/>
              <a:t>串口、</a:t>
            </a:r>
            <a:r>
              <a:rPr lang="en-US" altLang="zh-CN" b="1" dirty="0"/>
              <a:t>PS2</a:t>
            </a:r>
            <a:r>
              <a:rPr lang="zh-CN" altLang="en-US" dirty="0"/>
              <a:t>接口、</a:t>
            </a:r>
            <a:r>
              <a:rPr lang="en-US" altLang="zh-CN" b="1" dirty="0"/>
              <a:t>USB</a:t>
            </a:r>
            <a:r>
              <a:rPr lang="zh-CN" altLang="en-US" dirty="0"/>
              <a:t>接口 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29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8224" y="4077072"/>
            <a:ext cx="15240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491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输入</a:t>
            </a:r>
            <a:r>
              <a:rPr lang="en-US" altLang="zh-CN" dirty="0"/>
              <a:t>/</a:t>
            </a:r>
            <a:r>
              <a:rPr lang="zh-CN" altLang="en-US" dirty="0"/>
              <a:t>输出系统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控制方式：处理器管理输入</a:t>
            </a:r>
            <a:r>
              <a:rPr lang="en-US" altLang="zh-CN" dirty="0"/>
              <a:t>/</a:t>
            </a:r>
            <a:r>
              <a:rPr lang="zh-CN" altLang="en-US" dirty="0"/>
              <a:t>输出的机制</a:t>
            </a:r>
          </a:p>
          <a:p>
            <a:r>
              <a:rPr lang="zh-CN" altLang="en-US" dirty="0"/>
              <a:t>总线：数据传输</a:t>
            </a:r>
          </a:p>
          <a:p>
            <a:r>
              <a:rPr lang="zh-CN" altLang="en-US" dirty="0"/>
              <a:t>接口：总线和外部设备的连接</a:t>
            </a:r>
          </a:p>
          <a:p>
            <a:pPr lvl="1"/>
            <a:r>
              <a:rPr lang="zh-CN" altLang="en-US" dirty="0"/>
              <a:t>总线由多个设备共享</a:t>
            </a:r>
          </a:p>
          <a:p>
            <a:pPr lvl="1"/>
            <a:r>
              <a:rPr lang="zh-CN" altLang="en-US" dirty="0"/>
              <a:t>设备之间存在差异</a:t>
            </a:r>
          </a:p>
          <a:p>
            <a:r>
              <a:rPr lang="zh-CN" altLang="en-US" dirty="0"/>
              <a:t>设备：完成输入</a:t>
            </a:r>
            <a:r>
              <a:rPr lang="en-US" altLang="zh-CN" dirty="0"/>
              <a:t>/</a:t>
            </a:r>
            <a:r>
              <a:rPr lang="zh-CN" altLang="en-US" dirty="0"/>
              <a:t>输出任务</a:t>
            </a:r>
          </a:p>
          <a:p>
            <a:pPr lvl="1"/>
            <a:r>
              <a:rPr lang="zh-CN" altLang="en-US" dirty="0"/>
              <a:t>完成数字信号到其它系统可识别信号的转换</a:t>
            </a:r>
          </a:p>
          <a:p>
            <a:pPr lvl="1"/>
            <a:r>
              <a:rPr lang="zh-CN" altLang="en-US" dirty="0"/>
              <a:t>是多个学科的交叉和综合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31748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鼠标的发明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30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2245519"/>
            <a:ext cx="3810000" cy="2857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072" y="2690019"/>
            <a:ext cx="3365500" cy="241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3261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鼠标的发明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4114800" cy="4910138"/>
          </a:xfrm>
        </p:spPr>
        <p:txBody>
          <a:bodyPr/>
          <a:lstStyle/>
          <a:p>
            <a:r>
              <a:rPr lang="zh-CN" altLang="en-US" sz="2400"/>
              <a:t>道格拉斯</a:t>
            </a:r>
            <a:r>
              <a:rPr lang="en-US" altLang="zh-CN" sz="2400" dirty="0"/>
              <a:t>·</a:t>
            </a:r>
            <a:r>
              <a:rPr lang="zh-CN" altLang="en-US" sz="2400" dirty="0"/>
              <a:t>恩格尔巴特（</a:t>
            </a:r>
            <a:r>
              <a:rPr lang="en-US" altLang="zh-CN" sz="2400" dirty="0"/>
              <a:t>Dr. Douglas C. </a:t>
            </a:r>
            <a:r>
              <a:rPr lang="en-US" altLang="zh-CN" sz="2400" dirty="0" err="1"/>
              <a:t>Engelbart</a:t>
            </a:r>
            <a:r>
              <a:rPr lang="zh-CN" altLang="en-US" sz="2400" dirty="0"/>
              <a:t>，</a:t>
            </a:r>
            <a:r>
              <a:rPr lang="en-US" altLang="zh-CN" sz="2400" dirty="0"/>
              <a:t>1925</a:t>
            </a:r>
            <a:r>
              <a:rPr lang="zh-CN" altLang="en-US" sz="2400" dirty="0"/>
              <a:t>年</a:t>
            </a:r>
            <a:r>
              <a:rPr lang="en-US" altLang="zh-CN" sz="2400" dirty="0"/>
              <a:t>1</a:t>
            </a:r>
            <a:r>
              <a:rPr lang="zh-CN" altLang="en-US" sz="2400" dirty="0"/>
              <a:t>月</a:t>
            </a:r>
            <a:r>
              <a:rPr lang="en-US" altLang="zh-CN" sz="2400" dirty="0"/>
              <a:t>30</a:t>
            </a:r>
            <a:r>
              <a:rPr lang="zh-CN" altLang="en-US" sz="2400" dirty="0"/>
              <a:t>日－</a:t>
            </a:r>
            <a:r>
              <a:rPr lang="en-US" altLang="zh-CN" sz="2400" dirty="0"/>
              <a:t>2013</a:t>
            </a:r>
            <a:r>
              <a:rPr lang="zh-CN" altLang="en-US" sz="2400" dirty="0"/>
              <a:t>年</a:t>
            </a:r>
            <a:r>
              <a:rPr lang="en-US" altLang="zh-CN" sz="2400" dirty="0"/>
              <a:t>7</a:t>
            </a:r>
            <a:r>
              <a:rPr lang="zh-CN" altLang="en-US" sz="2400" dirty="0"/>
              <a:t>月</a:t>
            </a:r>
            <a:r>
              <a:rPr lang="en-US" altLang="zh-CN" sz="2400" dirty="0"/>
              <a:t>2</a:t>
            </a:r>
            <a:r>
              <a:rPr lang="zh-CN" altLang="en-US" sz="2400" dirty="0"/>
              <a:t>日）</a:t>
            </a:r>
          </a:p>
          <a:p>
            <a:r>
              <a:rPr lang="zh-CN" altLang="en-US" sz="2400" dirty="0"/>
              <a:t>早在</a:t>
            </a:r>
            <a:r>
              <a:rPr lang="en-US" altLang="zh-CN" sz="2400" dirty="0"/>
              <a:t>20</a:t>
            </a:r>
            <a:r>
              <a:rPr lang="zh-CN" altLang="en-US" sz="2400" dirty="0"/>
              <a:t>世纪</a:t>
            </a:r>
            <a:r>
              <a:rPr lang="en-US" altLang="zh-CN" sz="2400" dirty="0"/>
              <a:t>60</a:t>
            </a:r>
            <a:r>
              <a:rPr lang="zh-CN" altLang="en-US" sz="2400" dirty="0"/>
              <a:t>年代初，他就发表了一篇名为“放大人类智力”</a:t>
            </a:r>
            <a:r>
              <a:rPr lang="en-US" altLang="zh-CN" sz="2400" dirty="0"/>
              <a:t>(Augmenting the Human Intellect)</a:t>
            </a:r>
            <a:r>
              <a:rPr lang="zh-CN" altLang="en-US" sz="2400" dirty="0"/>
              <a:t>的论文，提出了计算机是人类智力的</a:t>
            </a:r>
            <a:r>
              <a:rPr lang="zh-CN" altLang="en-US" sz="2400" b="1" dirty="0"/>
              <a:t>“</a:t>
            </a:r>
            <a:r>
              <a:rPr lang="zh-CN" altLang="en-US" sz="2400" dirty="0"/>
              <a:t>放大器</a:t>
            </a:r>
            <a:r>
              <a:rPr lang="zh-CN" altLang="en-US" sz="2400" b="1" dirty="0"/>
              <a:t>”</a:t>
            </a:r>
            <a:r>
              <a:rPr lang="zh-CN" altLang="en-US" sz="2400" dirty="0"/>
              <a:t>的观点。为此，他认为必须改善人机交互方式，发展交互式计算技术。</a:t>
            </a:r>
            <a:r>
              <a:rPr lang="en-US" altLang="zh-CN" sz="2400" dirty="0"/>
              <a:t>1997</a:t>
            </a:r>
            <a:r>
              <a:rPr lang="zh-CN" altLang="en-US" sz="2400" dirty="0"/>
              <a:t>年</a:t>
            </a:r>
            <a:r>
              <a:rPr lang="en-US" altLang="zh-CN" sz="2400" dirty="0"/>
              <a:t>Turing</a:t>
            </a:r>
            <a:r>
              <a:rPr lang="zh-CN" altLang="en-US" sz="2400" dirty="0"/>
              <a:t>奖获得者</a:t>
            </a:r>
          </a:p>
          <a:p>
            <a:endParaRPr kumimoji="1" lang="zh-CN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31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5700" y="1556792"/>
            <a:ext cx="37211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4124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zh-CN" altLang="en-US" dirty="0"/>
            </a:br>
            <a:br>
              <a:rPr lang="zh-CN" altLang="en-US" dirty="0"/>
            </a:br>
            <a:r>
              <a:rPr lang="zh-CN" altLang="en-US" dirty="0"/>
              <a:t>机械式鼠标 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32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0661"/>
            <a:ext cx="9144000" cy="379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1710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zh-CN" altLang="en-US" dirty="0"/>
            </a:br>
            <a:br>
              <a:rPr lang="zh-CN" altLang="en-US" dirty="0"/>
            </a:br>
            <a:r>
              <a:rPr lang="zh-CN" altLang="en-US" dirty="0"/>
              <a:t>机械式鼠标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鼠标内部有一个橡胶球，橡胶球紧贴着两个互相垂直的轴（</a:t>
            </a:r>
            <a:r>
              <a:rPr lang="en-US" altLang="zh-CN" dirty="0"/>
              <a:t>X</a:t>
            </a:r>
            <a:r>
              <a:rPr lang="zh-CN" altLang="en-US" dirty="0"/>
              <a:t>、</a:t>
            </a:r>
            <a:r>
              <a:rPr lang="en-US" altLang="zh-CN" dirty="0"/>
              <a:t>Y</a:t>
            </a:r>
            <a:r>
              <a:rPr lang="zh-CN" altLang="en-US" dirty="0"/>
              <a:t>轴），每个轴上有一个光栅轮，光栅轮两边对应着有发光二极管和光敏三极管。</a:t>
            </a:r>
          </a:p>
          <a:p>
            <a:r>
              <a:rPr lang="zh-CN" altLang="en-US" dirty="0"/>
              <a:t>鼠标在移动的时候，橡胶球便带动两个轴旋转，同时光栅轮也就开始旋转，光敏三极管在接收发光二极管发出的光时被光栅轮间断地阻挡，从而产生脉冲信号，通过鼠标内部的芯片处理之后被</a:t>
            </a:r>
            <a:r>
              <a:rPr lang="en-US" altLang="zh-CN" dirty="0"/>
              <a:t>CPU</a:t>
            </a:r>
            <a:r>
              <a:rPr lang="zh-CN" altLang="en-US" dirty="0"/>
              <a:t>接受。</a:t>
            </a:r>
          </a:p>
          <a:p>
            <a:r>
              <a:rPr lang="zh-CN" altLang="en-US" dirty="0"/>
              <a:t>脉冲信号的频率和数量，经过</a:t>
            </a:r>
            <a:r>
              <a:rPr lang="en-US" altLang="zh-CN" dirty="0"/>
              <a:t>CPU</a:t>
            </a:r>
            <a:r>
              <a:rPr lang="zh-CN" altLang="en-US" dirty="0"/>
              <a:t>计算后则表示为屏幕上的距离和速度。 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33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083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zh-CN" altLang="en-US" dirty="0"/>
            </a:br>
            <a:br>
              <a:rPr lang="zh-CN" altLang="en-US" dirty="0"/>
            </a:br>
            <a:r>
              <a:rPr lang="zh-CN" altLang="en-US" dirty="0"/>
              <a:t>智能输入设备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语音识别</a:t>
            </a:r>
          </a:p>
          <a:p>
            <a:r>
              <a:rPr lang="zh-CN" altLang="en-US" dirty="0"/>
              <a:t>手写体识别</a:t>
            </a:r>
          </a:p>
          <a:p>
            <a:r>
              <a:rPr lang="zh-CN" altLang="en-US" dirty="0"/>
              <a:t>印刷体识别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34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64057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zh-CN" altLang="en-US" dirty="0"/>
            </a:br>
            <a:br>
              <a:rPr lang="zh-CN" altLang="en-US" dirty="0"/>
            </a:br>
            <a:r>
              <a:rPr lang="zh-CN" altLang="en-US" dirty="0"/>
              <a:t>输出设备概述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点阵式输出设备（视觉）</a:t>
            </a:r>
          </a:p>
          <a:p>
            <a:pPr lvl="1"/>
            <a:r>
              <a:rPr lang="zh-CN" altLang="en-US" dirty="0"/>
              <a:t>以点阵的组合来表示不同的形状</a:t>
            </a:r>
          </a:p>
          <a:p>
            <a:pPr lvl="1"/>
            <a:r>
              <a:rPr lang="zh-CN" altLang="en-US" dirty="0"/>
              <a:t>提供每个点的存储输出属性</a:t>
            </a:r>
          </a:p>
          <a:p>
            <a:pPr lvl="1"/>
            <a:r>
              <a:rPr lang="zh-CN" altLang="en-US" dirty="0"/>
              <a:t>点阵输出设备将点按属性规定的颜色和灰度输出</a:t>
            </a:r>
          </a:p>
          <a:p>
            <a:r>
              <a:rPr lang="zh-CN" altLang="en-US" dirty="0"/>
              <a:t>听觉</a:t>
            </a:r>
          </a:p>
          <a:p>
            <a:pPr lvl="1"/>
            <a:r>
              <a:rPr lang="zh-CN" altLang="en-US" dirty="0"/>
              <a:t>音乐、语音合成</a:t>
            </a:r>
          </a:p>
          <a:p>
            <a:r>
              <a:rPr lang="zh-CN" altLang="en-US" dirty="0"/>
              <a:t>触觉</a:t>
            </a:r>
          </a:p>
          <a:p>
            <a:pPr lvl="1"/>
            <a:r>
              <a:rPr lang="zh-CN" altLang="en-US" dirty="0"/>
              <a:t>可穿戴计算机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35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02160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zh-CN" altLang="en-US" dirty="0"/>
            </a:br>
            <a:br>
              <a:rPr lang="zh-CN" altLang="en-US" dirty="0"/>
            </a:br>
            <a:r>
              <a:rPr lang="zh-CN" altLang="en-US" dirty="0"/>
              <a:t>点阵输出设备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显示器</a:t>
            </a:r>
          </a:p>
          <a:p>
            <a:pPr lvl="1"/>
            <a:r>
              <a:rPr lang="en-US" altLang="zh-CN" dirty="0"/>
              <a:t>CRT</a:t>
            </a:r>
          </a:p>
          <a:p>
            <a:pPr lvl="1"/>
            <a:r>
              <a:rPr lang="en-US" altLang="zh-CN" dirty="0"/>
              <a:t>LCD</a:t>
            </a:r>
          </a:p>
          <a:p>
            <a:pPr lvl="1"/>
            <a:r>
              <a:rPr lang="en-US" altLang="zh-CN" dirty="0"/>
              <a:t>PDP</a:t>
            </a:r>
          </a:p>
          <a:p>
            <a:r>
              <a:rPr lang="zh-CN" altLang="en-US" dirty="0"/>
              <a:t>打印机</a:t>
            </a:r>
          </a:p>
          <a:p>
            <a:pPr lvl="1"/>
            <a:r>
              <a:rPr lang="zh-CN" altLang="en-US" dirty="0"/>
              <a:t>针式打印机</a:t>
            </a:r>
          </a:p>
          <a:p>
            <a:pPr lvl="1"/>
            <a:r>
              <a:rPr lang="zh-CN" altLang="en-US" dirty="0"/>
              <a:t>激光打印机</a:t>
            </a:r>
          </a:p>
          <a:p>
            <a:pPr lvl="1"/>
            <a:r>
              <a:rPr lang="zh-CN" altLang="en-US" dirty="0"/>
              <a:t>喷墨打印机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36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6180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zh-CN" altLang="en-US" dirty="0"/>
            </a:br>
            <a:br>
              <a:rPr lang="zh-CN" altLang="en-US" dirty="0"/>
            </a:br>
            <a:r>
              <a:rPr lang="zh-CN" altLang="en-US" dirty="0"/>
              <a:t>阴极射线管</a:t>
            </a:r>
            <a:r>
              <a:rPr lang="en-US" altLang="zh-CN" b="1" dirty="0"/>
              <a:t>(CRT)</a:t>
            </a:r>
            <a:r>
              <a:rPr lang="zh-CN" altLang="en-US" dirty="0"/>
              <a:t>显示器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成像原理</a:t>
            </a:r>
          </a:p>
          <a:p>
            <a:pPr lvl="1"/>
            <a:r>
              <a:rPr lang="zh-CN" altLang="en-US" dirty="0"/>
              <a:t>通过电子束撞击荧光板上的荧光粉，发光产生亮点</a:t>
            </a:r>
          </a:p>
          <a:p>
            <a:r>
              <a:rPr lang="zh-CN" altLang="en-US" dirty="0"/>
              <a:t>组成</a:t>
            </a:r>
          </a:p>
          <a:p>
            <a:pPr lvl="1"/>
            <a:r>
              <a:rPr lang="zh-CN" altLang="en-US" dirty="0"/>
              <a:t>电子枪、显示屏和偏转控制装置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37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37634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zh-CN" altLang="en-US" dirty="0"/>
            </a:br>
            <a:br>
              <a:rPr lang="zh-CN" altLang="en-US" dirty="0"/>
            </a:br>
            <a:r>
              <a:rPr lang="zh-CN" altLang="en-US" dirty="0"/>
              <a:t>阴极射线管（</a:t>
            </a:r>
            <a:r>
              <a:rPr lang="en-US" altLang="zh-CN" dirty="0"/>
              <a:t>CRT</a:t>
            </a:r>
            <a:r>
              <a:rPr lang="zh-CN" altLang="en-US" dirty="0"/>
              <a:t>）的构成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38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36" y="1245586"/>
            <a:ext cx="8695928" cy="5110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7321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zh-CN" altLang="en-US" dirty="0"/>
            </a:br>
            <a:br>
              <a:rPr lang="zh-CN" altLang="en-US" dirty="0"/>
            </a:br>
            <a:r>
              <a:rPr lang="en-US" altLang="zh-CN" b="1" dirty="0"/>
              <a:t>CRT</a:t>
            </a:r>
            <a:r>
              <a:rPr lang="zh-CN" altLang="en-US" dirty="0"/>
              <a:t>的几个概念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光栅扫描和随机扫描</a:t>
            </a:r>
          </a:p>
          <a:p>
            <a:pPr lvl="1"/>
            <a:r>
              <a:rPr lang="zh-CN" altLang="en-US" dirty="0"/>
              <a:t>电子束从左到右，从上到下扫描整个屏幕</a:t>
            </a:r>
          </a:p>
          <a:p>
            <a:pPr lvl="1"/>
            <a:r>
              <a:rPr lang="zh-CN" altLang="en-US" dirty="0"/>
              <a:t>只扫描需要显示的点</a:t>
            </a:r>
          </a:p>
          <a:p>
            <a:r>
              <a:rPr lang="zh-CN" altLang="en-US" dirty="0"/>
              <a:t>刷新和帧存储器</a:t>
            </a:r>
          </a:p>
          <a:p>
            <a:pPr lvl="1"/>
            <a:r>
              <a:rPr lang="zh-CN" altLang="en-US" dirty="0"/>
              <a:t>为了得到稳定的图象，需要重复扫描整个屏幕</a:t>
            </a:r>
          </a:p>
          <a:p>
            <a:pPr lvl="1"/>
            <a:r>
              <a:rPr lang="zh-CN" altLang="en-US" dirty="0"/>
              <a:t>为了重复扫描，需要存储图象信息。</a:t>
            </a:r>
          </a:p>
          <a:p>
            <a:r>
              <a:rPr lang="zh-CN" altLang="en-US" dirty="0"/>
              <a:t>分辨率和灰度级</a:t>
            </a:r>
          </a:p>
          <a:p>
            <a:pPr lvl="1"/>
            <a:r>
              <a:rPr lang="zh-CN" altLang="en-US" dirty="0"/>
              <a:t>像素个数</a:t>
            </a:r>
          </a:p>
          <a:p>
            <a:pPr lvl="1"/>
            <a:r>
              <a:rPr lang="zh-CN" altLang="en-US" dirty="0"/>
              <a:t>亮暗差别</a:t>
            </a:r>
          </a:p>
          <a:p>
            <a:r>
              <a:rPr lang="zh-CN" altLang="en-US" dirty="0"/>
              <a:t>图形和图像</a:t>
            </a:r>
          </a:p>
          <a:p>
            <a:pPr lvl="1"/>
            <a:r>
              <a:rPr lang="zh-CN" altLang="en-US" dirty="0"/>
              <a:t>线条的有无表示</a:t>
            </a:r>
          </a:p>
          <a:p>
            <a:pPr lvl="1"/>
            <a:r>
              <a:rPr lang="zh-CN" altLang="en-US" dirty="0"/>
              <a:t>自然景物、照片等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39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147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接口的基本功能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提供主机识别（指定、找到）使用的</a:t>
            </a:r>
            <a:r>
              <a:rPr lang="en-US" altLang="zh-CN" dirty="0"/>
              <a:t>I/O</a:t>
            </a:r>
            <a:r>
              <a:rPr lang="zh-CN" altLang="en-US" dirty="0"/>
              <a:t>设备的支持</a:t>
            </a:r>
          </a:p>
          <a:p>
            <a:pPr lvl="1"/>
            <a:r>
              <a:rPr lang="zh-CN" altLang="en-US" dirty="0"/>
              <a:t>为每个设备规定几个地址码或编号</a:t>
            </a:r>
          </a:p>
          <a:p>
            <a:r>
              <a:rPr lang="zh-CN" altLang="en-US" dirty="0"/>
              <a:t>建立主机和设备之间的控制与通信机制</a:t>
            </a:r>
          </a:p>
          <a:p>
            <a:pPr lvl="1"/>
            <a:r>
              <a:rPr lang="zh-CN" altLang="en-US" dirty="0"/>
              <a:t>接收处理器（主设备）的命令，并提交给外部设备，同时，为主设备提供外部设备的状态</a:t>
            </a:r>
          </a:p>
          <a:p>
            <a:r>
              <a:rPr lang="zh-CN" altLang="en-US" dirty="0"/>
              <a:t>提供主机和设备之间信息交换过程中的数据缓冲机构</a:t>
            </a:r>
          </a:p>
          <a:p>
            <a:r>
              <a:rPr lang="zh-CN" altLang="en-US" dirty="0"/>
              <a:t>提供主机和设备之间信息交换过程中的其他特别需求支持</a:t>
            </a:r>
          </a:p>
          <a:p>
            <a:pPr lvl="1"/>
            <a:r>
              <a:rPr lang="zh-CN" altLang="en-US" dirty="0"/>
              <a:t>屏蔽外部设备的差异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09745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zh-CN" altLang="en-US" dirty="0"/>
            </a:br>
            <a:br>
              <a:rPr lang="zh-CN" altLang="en-US" dirty="0"/>
            </a:br>
            <a:r>
              <a:rPr lang="en-US" altLang="zh-CN" b="1" dirty="0"/>
              <a:t>CRT</a:t>
            </a:r>
            <a:r>
              <a:rPr lang="zh-CN" altLang="en-US" dirty="0"/>
              <a:t>图形显示器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容量</a:t>
            </a:r>
            <a:r>
              <a:rPr lang="zh-CN" altLang="en-US" dirty="0"/>
              <a:t>大的</a:t>
            </a:r>
            <a:r>
              <a:rPr lang="en-US" altLang="zh-CN" dirty="0"/>
              <a:t>VRAM</a:t>
            </a:r>
          </a:p>
          <a:p>
            <a:r>
              <a:rPr lang="zh-CN" altLang="en-US" dirty="0"/>
              <a:t>存储点阵属性</a:t>
            </a:r>
          </a:p>
          <a:p>
            <a:r>
              <a:rPr lang="zh-CN" altLang="en-US" dirty="0"/>
              <a:t>分辨率：</a:t>
            </a:r>
            <a:r>
              <a:rPr lang="en-US" altLang="zh-CN" dirty="0"/>
              <a:t>1024*768</a:t>
            </a:r>
            <a:r>
              <a:rPr lang="zh-CN" altLang="en-US" dirty="0"/>
              <a:t>，真彩色</a:t>
            </a:r>
            <a:r>
              <a:rPr lang="en-US" altLang="zh-CN" dirty="0"/>
              <a:t>1024*768*3Byte=2.3MB</a:t>
            </a:r>
          </a:p>
          <a:p>
            <a:r>
              <a:rPr lang="zh-CN" altLang="en-US" dirty="0"/>
              <a:t>高速总线</a:t>
            </a:r>
          </a:p>
          <a:p>
            <a:r>
              <a:rPr lang="en-US" altLang="zh-CN" dirty="0"/>
              <a:t>50</a:t>
            </a:r>
            <a:r>
              <a:rPr lang="zh-CN" altLang="en-US" dirty="0"/>
              <a:t>场</a:t>
            </a:r>
            <a:r>
              <a:rPr lang="en-US" altLang="zh-CN" dirty="0"/>
              <a:t>/</a:t>
            </a:r>
            <a:r>
              <a:rPr lang="zh-CN" altLang="en-US" dirty="0"/>
              <a:t>秒，带宽为</a:t>
            </a:r>
            <a:r>
              <a:rPr lang="en-US" altLang="zh-CN" dirty="0"/>
              <a:t>2.3*50MB/s=112.5MB/s</a:t>
            </a:r>
          </a:p>
          <a:p>
            <a:r>
              <a:rPr lang="zh-CN" altLang="en-US" dirty="0"/>
              <a:t>需要连接</a:t>
            </a:r>
            <a:r>
              <a:rPr lang="en-US" altLang="zh-CN" dirty="0"/>
              <a:t>PCI</a:t>
            </a:r>
            <a:r>
              <a:rPr lang="zh-CN" altLang="en-US" dirty="0"/>
              <a:t>总线</a:t>
            </a:r>
          </a:p>
          <a:p>
            <a:r>
              <a:rPr lang="zh-CN" altLang="en-US" dirty="0"/>
              <a:t>专用接口</a:t>
            </a:r>
          </a:p>
          <a:p>
            <a:r>
              <a:rPr lang="zh-CN" altLang="en-US" dirty="0"/>
              <a:t>分辨率更高的图形设备将采用专用接口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40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51058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液晶显示器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显示原理</a:t>
            </a:r>
          </a:p>
          <a:p>
            <a:pPr lvl="1"/>
            <a:r>
              <a:rPr lang="zh-CN" altLang="en-US" dirty="0"/>
              <a:t>利用液晶的光学特性</a:t>
            </a:r>
          </a:p>
          <a:p>
            <a:pPr lvl="1"/>
            <a:r>
              <a:rPr lang="zh-CN" altLang="en-US" dirty="0"/>
              <a:t>平板后面设置光源</a:t>
            </a:r>
          </a:p>
          <a:p>
            <a:pPr lvl="1"/>
            <a:r>
              <a:rPr lang="zh-CN" altLang="en-US" dirty="0"/>
              <a:t>通过液晶改变透射光的偏振性（从水平到垂直）</a:t>
            </a:r>
          </a:p>
          <a:p>
            <a:pPr lvl="1"/>
            <a:r>
              <a:rPr lang="zh-CN" altLang="en-US" dirty="0"/>
              <a:t>电场控制</a:t>
            </a:r>
          </a:p>
          <a:p>
            <a:r>
              <a:rPr lang="zh-CN" altLang="en-US" dirty="0"/>
              <a:t>特点</a:t>
            </a:r>
          </a:p>
          <a:p>
            <a:pPr lvl="1"/>
            <a:r>
              <a:rPr lang="zh-CN" altLang="en-US" dirty="0"/>
              <a:t>平板显示，不需要高压电，移动方便</a:t>
            </a:r>
          </a:p>
          <a:p>
            <a:pPr lvl="1"/>
            <a:r>
              <a:rPr lang="zh-CN" altLang="en-US" dirty="0"/>
              <a:t>无辐射</a:t>
            </a:r>
          </a:p>
          <a:p>
            <a:pPr lvl="1"/>
            <a:r>
              <a:rPr lang="zh-CN" altLang="en-US" dirty="0"/>
              <a:t>价格较高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41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3896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液晶显示器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42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595" y="1350663"/>
            <a:ext cx="7956376" cy="4996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88898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等离子显示器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成像原理</a:t>
            </a:r>
          </a:p>
          <a:p>
            <a:pPr lvl="1"/>
            <a:r>
              <a:rPr lang="zh-CN" altLang="en-US" dirty="0"/>
              <a:t>利用惰性气体在一定电压作用下产生气体放电的特性</a:t>
            </a:r>
          </a:p>
          <a:p>
            <a:pPr lvl="1"/>
            <a:r>
              <a:rPr lang="zh-CN" altLang="en-US" dirty="0"/>
              <a:t>产生紫外线，紫外线激发荧光粉发光</a:t>
            </a:r>
          </a:p>
          <a:p>
            <a:pPr lvl="1"/>
            <a:r>
              <a:rPr lang="zh-CN" altLang="en-US" dirty="0"/>
              <a:t>在玻璃板之间隔开成象素，每个象素点内有惰性气体和三色荧光粉，用电极控制</a:t>
            </a:r>
          </a:p>
          <a:p>
            <a:r>
              <a:rPr lang="zh-CN" altLang="en-US" dirty="0"/>
              <a:t>特点</a:t>
            </a:r>
          </a:p>
          <a:p>
            <a:pPr lvl="1"/>
            <a:r>
              <a:rPr lang="zh-CN" altLang="en-US" dirty="0"/>
              <a:t>易于实现大画面显示</a:t>
            </a:r>
          </a:p>
          <a:p>
            <a:pPr lvl="1"/>
            <a:r>
              <a:rPr lang="zh-CN" altLang="en-US" dirty="0"/>
              <a:t>全色显示，色纯度与</a:t>
            </a:r>
            <a:r>
              <a:rPr lang="en-US" altLang="zh-CN" dirty="0"/>
              <a:t>CRT</a:t>
            </a:r>
            <a:r>
              <a:rPr lang="zh-CN" altLang="en-US" dirty="0"/>
              <a:t>相当</a:t>
            </a:r>
          </a:p>
          <a:p>
            <a:pPr lvl="1"/>
            <a:r>
              <a:rPr lang="zh-CN" altLang="en-US" dirty="0"/>
              <a:t>视角达</a:t>
            </a:r>
            <a:r>
              <a:rPr lang="en-US" altLang="zh-CN" dirty="0"/>
              <a:t>160</a:t>
            </a:r>
            <a:r>
              <a:rPr lang="zh-CN" altLang="en-US" dirty="0"/>
              <a:t>度</a:t>
            </a:r>
          </a:p>
          <a:p>
            <a:pPr lvl="1"/>
            <a:r>
              <a:rPr lang="zh-CN" altLang="en-US" dirty="0"/>
              <a:t>寿命长</a:t>
            </a:r>
          </a:p>
          <a:p>
            <a:pPr lvl="1"/>
            <a:r>
              <a:rPr lang="zh-CN" altLang="en-US" dirty="0"/>
              <a:t>功耗大、成本高、对比度差。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43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792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激光打印机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输出原理</a:t>
            </a:r>
          </a:p>
          <a:p>
            <a:pPr lvl="1"/>
            <a:r>
              <a:rPr lang="zh-CN" altLang="en-US" dirty="0"/>
              <a:t>利用激光束照射硒鼓，使之放电，不再吸附墨粉来产生打印的形状</a:t>
            </a:r>
          </a:p>
          <a:p>
            <a:r>
              <a:rPr lang="zh-CN" altLang="en-US" dirty="0"/>
              <a:t>输出过程</a:t>
            </a:r>
          </a:p>
          <a:p>
            <a:pPr lvl="1"/>
            <a:r>
              <a:rPr lang="zh-CN" altLang="en-US" dirty="0"/>
              <a:t>硒鼓带电后吸附墨粉</a:t>
            </a:r>
          </a:p>
          <a:p>
            <a:pPr lvl="1"/>
            <a:r>
              <a:rPr lang="zh-CN" altLang="en-US" dirty="0"/>
              <a:t>激光束使硒鼓表面被照射的部分放电，释放墨粉</a:t>
            </a:r>
          </a:p>
          <a:p>
            <a:pPr lvl="1"/>
            <a:r>
              <a:rPr lang="zh-CN" altLang="en-US" dirty="0"/>
              <a:t>将墨粉压到纸上，并用高温烘烤，使之固化在打印纸上</a:t>
            </a:r>
          </a:p>
          <a:p>
            <a:pPr lvl="1"/>
            <a:r>
              <a:rPr lang="zh-CN" altLang="en-US" dirty="0"/>
              <a:t>将硒鼓放电，清扫剩余墨粉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44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29360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激光打印机组成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45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900" y="1553741"/>
            <a:ext cx="46482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4714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打印机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接口</a:t>
            </a:r>
          </a:p>
          <a:p>
            <a:pPr lvl="1"/>
            <a:r>
              <a:rPr lang="zh-CN" altLang="en-US" dirty="0"/>
              <a:t>并行接口</a:t>
            </a:r>
          </a:p>
          <a:p>
            <a:r>
              <a:rPr lang="zh-CN" altLang="en-US" dirty="0"/>
              <a:t>总线</a:t>
            </a:r>
          </a:p>
          <a:p>
            <a:pPr lvl="1"/>
            <a:r>
              <a:rPr lang="zh-CN" altLang="en-US" dirty="0"/>
              <a:t>慢速总线</a:t>
            </a:r>
          </a:p>
          <a:p>
            <a:r>
              <a:rPr lang="zh-CN" altLang="en-US" dirty="0"/>
              <a:t>协议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46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226143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zh-CN" altLang="en-US" dirty="0"/>
            </a:br>
            <a:br>
              <a:rPr lang="zh-CN" altLang="en-US" dirty="0"/>
            </a:br>
            <a:r>
              <a:rPr lang="zh-CN" altLang="en-US" dirty="0"/>
              <a:t>输入</a:t>
            </a:r>
            <a:r>
              <a:rPr lang="en-US" altLang="zh-CN" b="1" dirty="0"/>
              <a:t>/</a:t>
            </a:r>
            <a:r>
              <a:rPr lang="zh-CN" altLang="en-US" dirty="0"/>
              <a:t>输出设备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种类多样，功能繁杂，速度不一</a:t>
            </a:r>
          </a:p>
          <a:p>
            <a:r>
              <a:rPr lang="zh-CN" altLang="en-US" dirty="0"/>
              <a:t>满足计算机和外界进行信息交换的需要</a:t>
            </a:r>
          </a:p>
          <a:p>
            <a:r>
              <a:rPr lang="zh-CN" altLang="en-US" dirty="0"/>
              <a:t>人机交互的界面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47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130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关于课堂交流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  月  日进行大实验交流和评分</a:t>
            </a:r>
          </a:p>
          <a:p>
            <a:r>
              <a:rPr lang="zh-CN" altLang="en-US" dirty="0"/>
              <a:t>各组准备</a:t>
            </a:r>
            <a:r>
              <a:rPr lang="en-US" altLang="zh-CN" dirty="0"/>
              <a:t>PPT</a:t>
            </a:r>
            <a:r>
              <a:rPr lang="zh-CN" altLang="en-US" dirty="0"/>
              <a:t>进行汇报</a:t>
            </a:r>
          </a:p>
          <a:p>
            <a:r>
              <a:rPr lang="zh-CN" altLang="en-US" dirty="0"/>
              <a:t>将本组完成情况讲清楚，尤其是特色部分</a:t>
            </a:r>
          </a:p>
          <a:p>
            <a:r>
              <a:rPr lang="zh-CN" altLang="en-US" dirty="0"/>
              <a:t>地点（以分组名单中的班号为准）</a:t>
            </a:r>
          </a:p>
          <a:p>
            <a:r>
              <a:rPr lang="zh-CN" altLang="en-US" dirty="0"/>
              <a:t>同小班上课教室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48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96917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谢谢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55F886C-0A22-6F4D-BC08-A1674DBCDE43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49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637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zh-CN" altLang="en-US" dirty="0"/>
            </a:br>
            <a:br>
              <a:rPr lang="zh-CN" altLang="en-US" dirty="0"/>
            </a:br>
            <a:r>
              <a:rPr lang="zh-CN" altLang="en-US" dirty="0"/>
              <a:t>通用可编程接口电路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通用</a:t>
            </a:r>
          </a:p>
          <a:p>
            <a:pPr lvl="1"/>
            <a:r>
              <a:rPr lang="zh-CN" altLang="en-US" dirty="0"/>
              <a:t>能有多种用法与入</a:t>
            </a:r>
            <a:r>
              <a:rPr lang="en-US" altLang="zh-CN" dirty="0"/>
              <a:t>/</a:t>
            </a:r>
            <a:r>
              <a:rPr lang="zh-CN" altLang="en-US" dirty="0"/>
              <a:t>出功能</a:t>
            </a:r>
          </a:p>
          <a:p>
            <a:r>
              <a:rPr lang="zh-CN" altLang="en-US" dirty="0"/>
              <a:t>可编程</a:t>
            </a:r>
          </a:p>
          <a:p>
            <a:pPr lvl="1"/>
            <a:r>
              <a:rPr lang="zh-CN" altLang="en-US" dirty="0"/>
              <a:t>能通过指令指定接口的功能和运行控制参数</a:t>
            </a:r>
          </a:p>
          <a:p>
            <a:r>
              <a:rPr lang="zh-CN" altLang="en-US" dirty="0"/>
              <a:t>接口内部组成</a:t>
            </a:r>
          </a:p>
          <a:p>
            <a:pPr lvl="1"/>
            <a:r>
              <a:rPr lang="zh-CN" altLang="en-US" dirty="0"/>
              <a:t>设备识别电路</a:t>
            </a:r>
          </a:p>
          <a:p>
            <a:pPr lvl="1"/>
            <a:r>
              <a:rPr lang="zh-CN" altLang="en-US" dirty="0"/>
              <a:t>数据缓冲寄存器（输入</a:t>
            </a:r>
            <a:r>
              <a:rPr lang="en-US" altLang="zh-CN" dirty="0"/>
              <a:t>/</a:t>
            </a:r>
            <a:r>
              <a:rPr lang="zh-CN" altLang="en-US" dirty="0"/>
              <a:t>输出）</a:t>
            </a:r>
          </a:p>
          <a:p>
            <a:pPr lvl="1"/>
            <a:r>
              <a:rPr lang="zh-CN" altLang="en-US" dirty="0"/>
              <a:t>控制寄存器</a:t>
            </a:r>
          </a:p>
          <a:p>
            <a:pPr lvl="1"/>
            <a:r>
              <a:rPr lang="zh-CN" altLang="en-US" dirty="0"/>
              <a:t>状态寄存器</a:t>
            </a:r>
          </a:p>
          <a:p>
            <a:pPr lvl="1"/>
            <a:r>
              <a:rPr lang="zh-CN" altLang="en-US" dirty="0"/>
              <a:t>中断电路</a:t>
            </a:r>
          </a:p>
          <a:p>
            <a:pPr lvl="1"/>
            <a:r>
              <a:rPr lang="zh-CN" altLang="en-US" dirty="0"/>
              <a:t>其他电路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5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5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串行接口芯片</a:t>
            </a:r>
            <a:r>
              <a:rPr lang="en-US" altLang="zh-CN" dirty="0"/>
              <a:t>8251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串行接口，可用于同步或异步传送</a:t>
            </a:r>
          </a:p>
          <a:p>
            <a:r>
              <a:rPr lang="zh-CN" altLang="en-US" sz="2400" dirty="0"/>
              <a:t>同步传送</a:t>
            </a:r>
          </a:p>
          <a:p>
            <a:pPr lvl="1"/>
            <a:r>
              <a:rPr lang="en-US" altLang="zh-CN" sz="2000" b="1" dirty="0"/>
              <a:t>5~8</a:t>
            </a:r>
            <a:r>
              <a:rPr lang="zh-CN" altLang="en-US" sz="2000" dirty="0"/>
              <a:t>位</a:t>
            </a:r>
            <a:r>
              <a:rPr lang="en-US" altLang="zh-CN" sz="2000" b="1" dirty="0"/>
              <a:t>/</a:t>
            </a:r>
            <a:r>
              <a:rPr lang="zh-CN" altLang="en-US" sz="2000" dirty="0"/>
              <a:t>字</a:t>
            </a:r>
          </a:p>
          <a:p>
            <a:pPr lvl="1"/>
            <a:r>
              <a:rPr lang="zh-CN" altLang="en-US" sz="2000" dirty="0"/>
              <a:t>支持内同步或外同步</a:t>
            </a:r>
          </a:p>
          <a:p>
            <a:pPr lvl="1"/>
            <a:r>
              <a:rPr lang="zh-CN" altLang="en-US" sz="2000" dirty="0"/>
              <a:t>自动插入同步字符</a:t>
            </a:r>
          </a:p>
          <a:p>
            <a:r>
              <a:rPr lang="zh-CN" altLang="en-US" sz="2400" dirty="0"/>
              <a:t>异步传送</a:t>
            </a:r>
          </a:p>
          <a:p>
            <a:pPr lvl="1"/>
            <a:r>
              <a:rPr lang="en-US" altLang="zh-CN" sz="2000" b="1" dirty="0"/>
              <a:t>5~8</a:t>
            </a:r>
            <a:r>
              <a:rPr lang="zh-CN" altLang="en-US" sz="2000" dirty="0"/>
              <a:t>位</a:t>
            </a:r>
            <a:r>
              <a:rPr lang="en-US" altLang="zh-CN" sz="2000" b="1" dirty="0"/>
              <a:t>/</a:t>
            </a:r>
            <a:r>
              <a:rPr lang="zh-CN" altLang="en-US" sz="2000" dirty="0"/>
              <a:t>字</a:t>
            </a:r>
          </a:p>
          <a:p>
            <a:pPr lvl="1"/>
            <a:r>
              <a:rPr lang="zh-CN" altLang="en-US" sz="2000" dirty="0"/>
              <a:t>时钟：</a:t>
            </a:r>
            <a:r>
              <a:rPr lang="en-US" altLang="zh-CN" sz="2000" b="1" dirty="0"/>
              <a:t>1</a:t>
            </a:r>
            <a:r>
              <a:rPr lang="zh-CN" altLang="en-US" sz="2000" dirty="0"/>
              <a:t>、</a:t>
            </a:r>
            <a:r>
              <a:rPr lang="en-US" altLang="zh-CN" sz="2000" b="1" dirty="0"/>
              <a:t>16</a:t>
            </a:r>
            <a:r>
              <a:rPr lang="zh-CN" altLang="en-US" sz="2000" dirty="0"/>
              <a:t>或</a:t>
            </a:r>
            <a:r>
              <a:rPr lang="en-US" altLang="zh-CN" sz="2000" b="1" dirty="0"/>
              <a:t>64</a:t>
            </a:r>
            <a:r>
              <a:rPr lang="zh-CN" altLang="en-US" sz="2000" dirty="0"/>
              <a:t>倍波特率</a:t>
            </a:r>
          </a:p>
          <a:p>
            <a:pPr lvl="1"/>
            <a:r>
              <a:rPr lang="zh-CN" altLang="en-US" sz="2000" dirty="0"/>
              <a:t>停止位：</a:t>
            </a:r>
            <a:r>
              <a:rPr lang="en-US" altLang="zh-CN" sz="2000" b="1" dirty="0"/>
              <a:t>1</a:t>
            </a:r>
            <a:r>
              <a:rPr lang="zh-CN" altLang="en-US" sz="2000" dirty="0"/>
              <a:t>、</a:t>
            </a:r>
            <a:r>
              <a:rPr lang="en-US" altLang="zh-CN" sz="2000" b="1" dirty="0"/>
              <a:t>1.5</a:t>
            </a:r>
            <a:r>
              <a:rPr lang="zh-CN" altLang="en-US" sz="2000" dirty="0"/>
              <a:t>或</a:t>
            </a:r>
            <a:r>
              <a:rPr lang="en-US" altLang="zh-CN" sz="2000" b="1" dirty="0"/>
              <a:t>2</a:t>
            </a:r>
            <a:r>
              <a:rPr lang="zh-CN" altLang="en-US" sz="2000" dirty="0"/>
              <a:t>位</a:t>
            </a:r>
          </a:p>
          <a:p>
            <a:pPr lvl="1"/>
            <a:r>
              <a:rPr lang="zh-CN" altLang="en-US" sz="2000" dirty="0"/>
              <a:t>可检测假启动</a:t>
            </a:r>
          </a:p>
          <a:p>
            <a:pPr lvl="1"/>
            <a:r>
              <a:rPr lang="zh-CN" altLang="en-US" sz="2000" dirty="0"/>
              <a:t>全双工</a:t>
            </a:r>
          </a:p>
          <a:p>
            <a:pPr lvl="1"/>
            <a:r>
              <a:rPr lang="zh-CN" altLang="en-US" sz="2000" dirty="0"/>
              <a:t>双缓冲发送器和接受器</a:t>
            </a:r>
          </a:p>
          <a:p>
            <a:pPr lvl="1"/>
            <a:r>
              <a:rPr lang="zh-CN" altLang="en-US" sz="2000" dirty="0"/>
              <a:t>可检测奇偶错、数据丢失错和帧错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6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0631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串行通信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同步传送</a:t>
            </a:r>
          </a:p>
          <a:p>
            <a:pPr lvl="1"/>
            <a:r>
              <a:rPr lang="zh-CN" altLang="en-US" dirty="0"/>
              <a:t>采用同步信号</a:t>
            </a:r>
          </a:p>
          <a:p>
            <a:pPr lvl="2"/>
            <a:r>
              <a:rPr lang="zh-CN" altLang="en-US" dirty="0"/>
              <a:t>内同步：同步字符</a:t>
            </a:r>
          </a:p>
          <a:p>
            <a:pPr lvl="2"/>
            <a:r>
              <a:rPr lang="zh-CN" altLang="en-US" dirty="0"/>
              <a:t>外同步：硬件同步信号</a:t>
            </a:r>
          </a:p>
          <a:p>
            <a:r>
              <a:rPr lang="zh-CN" altLang="en-US" dirty="0"/>
              <a:t>异步传送</a:t>
            </a:r>
          </a:p>
          <a:p>
            <a:pPr lvl="1"/>
            <a:r>
              <a:rPr lang="zh-CN" altLang="en-US" dirty="0"/>
              <a:t>起始位、停止位</a:t>
            </a:r>
          </a:p>
          <a:p>
            <a:pPr lvl="1"/>
            <a:r>
              <a:rPr lang="zh-CN" altLang="en-US" dirty="0"/>
              <a:t>波特率</a:t>
            </a:r>
          </a:p>
          <a:p>
            <a:r>
              <a:rPr lang="zh-CN" altLang="en-US" dirty="0"/>
              <a:t>全双工</a:t>
            </a:r>
          </a:p>
          <a:p>
            <a:pPr lvl="1"/>
            <a:r>
              <a:rPr lang="zh-CN" altLang="en-US" dirty="0"/>
              <a:t>通信双方有各自的接收和发送部件，两条数据线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7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3568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8251</a:t>
            </a:r>
            <a:r>
              <a:rPr lang="zh-CN" altLang="en-US" dirty="0"/>
              <a:t>结构框图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8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1661" y="1237018"/>
            <a:ext cx="6676466" cy="508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436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串行传送中的有关概念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000" dirty="0"/>
              <a:t>串行：</a:t>
            </a:r>
          </a:p>
          <a:p>
            <a:r>
              <a:rPr lang="zh-CN" altLang="en-US" sz="2000" dirty="0"/>
              <a:t>异步、同步：</a:t>
            </a:r>
          </a:p>
          <a:p>
            <a:r>
              <a:rPr lang="zh-CN" altLang="en-US" sz="2000" dirty="0"/>
              <a:t>单工，半双工，全双工：</a:t>
            </a:r>
          </a:p>
          <a:p>
            <a:r>
              <a:rPr lang="zh-CN" altLang="en-US" sz="2000" dirty="0"/>
              <a:t>停止位：</a:t>
            </a:r>
          </a:p>
          <a:p>
            <a:r>
              <a:rPr lang="zh-CN" altLang="en-US" sz="2000" dirty="0"/>
              <a:t>数据位：</a:t>
            </a:r>
          </a:p>
          <a:p>
            <a:r>
              <a:rPr lang="zh-CN" altLang="en-US" sz="2000" dirty="0"/>
              <a:t>起始位：</a:t>
            </a:r>
            <a:endParaRPr lang="en-US" altLang="zh-CN" sz="2000" dirty="0"/>
          </a:p>
          <a:p>
            <a:endParaRPr lang="en-US" altLang="zh-CN" sz="2000" dirty="0"/>
          </a:p>
          <a:p>
            <a:br>
              <a:rPr lang="zh-CN" altLang="en-US" sz="2000" dirty="0"/>
            </a:br>
            <a:endParaRPr lang="en-US" altLang="zh-CN" sz="2000" dirty="0"/>
          </a:p>
          <a:p>
            <a:endParaRPr lang="zh-CN" altLang="en-US" sz="2000" dirty="0"/>
          </a:p>
          <a:p>
            <a:r>
              <a:rPr lang="zh-CN" altLang="en-US" sz="2000" dirty="0"/>
              <a:t>奇偶校验：</a:t>
            </a:r>
          </a:p>
          <a:p>
            <a:r>
              <a:rPr lang="zh-CN" altLang="en-US" sz="2000" dirty="0"/>
              <a:t>传送的波特率：</a:t>
            </a:r>
          </a:p>
          <a:p>
            <a:r>
              <a:rPr lang="zh-CN" altLang="en-US" sz="2000" dirty="0"/>
              <a:t>波特率因子：</a:t>
            </a:r>
          </a:p>
          <a:p>
            <a:r>
              <a:rPr lang="zh-CN" altLang="en-US" sz="2000" dirty="0"/>
              <a:t>数据采样：</a:t>
            </a:r>
          </a:p>
          <a:p>
            <a:endParaRPr lang="zh-CN" altLang="en-US" sz="2000" dirty="0"/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9</a:t>
            </a:fld>
            <a:endParaRPr lang="zh-CN" altLang="en-US">
              <a:solidFill>
                <a:srgbClr val="1F497D"/>
              </a:solidFill>
            </a:endParaRPr>
          </a:p>
        </p:txBody>
      </p:sp>
      <p:grpSp>
        <p:nvGrpSpPr>
          <p:cNvPr id="5" name="Group 3"/>
          <p:cNvGrpSpPr>
            <a:grpSpLocks/>
          </p:cNvGrpSpPr>
          <p:nvPr/>
        </p:nvGrpSpPr>
        <p:grpSpPr bwMode="auto">
          <a:xfrm>
            <a:off x="1655763" y="3573016"/>
            <a:ext cx="7488237" cy="2119312"/>
            <a:chOff x="567" y="2451"/>
            <a:chExt cx="4717" cy="1335"/>
          </a:xfrm>
        </p:grpSpPr>
        <p:grpSp>
          <p:nvGrpSpPr>
            <p:cNvPr id="6" name="Group 4"/>
            <p:cNvGrpSpPr>
              <a:grpSpLocks/>
            </p:cNvGrpSpPr>
            <p:nvPr/>
          </p:nvGrpSpPr>
          <p:grpSpPr bwMode="auto">
            <a:xfrm>
              <a:off x="892" y="2939"/>
              <a:ext cx="3240" cy="297"/>
              <a:chOff x="3135" y="2349"/>
              <a:chExt cx="4792" cy="499"/>
            </a:xfrm>
          </p:grpSpPr>
          <p:grpSp>
            <p:nvGrpSpPr>
              <p:cNvPr id="71" name="Group 5"/>
              <p:cNvGrpSpPr>
                <a:grpSpLocks/>
              </p:cNvGrpSpPr>
              <p:nvPr/>
            </p:nvGrpSpPr>
            <p:grpSpPr bwMode="auto">
              <a:xfrm>
                <a:off x="3135" y="2355"/>
                <a:ext cx="458" cy="461"/>
                <a:chOff x="3135" y="2355"/>
                <a:chExt cx="458" cy="461"/>
              </a:xfrm>
            </p:grpSpPr>
            <p:sp>
              <p:nvSpPr>
                <p:cNvPr id="86" name="Line 6"/>
                <p:cNvSpPr>
                  <a:spLocks noChangeShapeType="1"/>
                </p:cNvSpPr>
                <p:nvPr/>
              </p:nvSpPr>
              <p:spPr bwMode="auto">
                <a:xfrm flipH="1">
                  <a:off x="3255" y="2487"/>
                  <a:ext cx="312" cy="31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7" name="Line 7"/>
                <p:cNvSpPr>
                  <a:spLocks noChangeShapeType="1"/>
                </p:cNvSpPr>
                <p:nvPr/>
              </p:nvSpPr>
              <p:spPr bwMode="auto">
                <a:xfrm flipH="1">
                  <a:off x="3165" y="2406"/>
                  <a:ext cx="397" cy="397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8" name="Line 8"/>
                <p:cNvSpPr>
                  <a:spLocks noChangeShapeType="1"/>
                </p:cNvSpPr>
                <p:nvPr/>
              </p:nvSpPr>
              <p:spPr bwMode="auto">
                <a:xfrm flipH="1">
                  <a:off x="3405" y="2628"/>
                  <a:ext cx="180" cy="18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9" name="Line 9"/>
                <p:cNvSpPr>
                  <a:spLocks noChangeShapeType="1"/>
                </p:cNvSpPr>
                <p:nvPr/>
              </p:nvSpPr>
              <p:spPr bwMode="auto">
                <a:xfrm flipH="1">
                  <a:off x="3330" y="2553"/>
                  <a:ext cx="249" cy="249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0" name="Line 10"/>
                <p:cNvSpPr>
                  <a:spLocks noChangeShapeType="1"/>
                </p:cNvSpPr>
                <p:nvPr/>
              </p:nvSpPr>
              <p:spPr bwMode="auto">
                <a:xfrm flipH="1">
                  <a:off x="3168" y="2391"/>
                  <a:ext cx="312" cy="31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1" name="Line 11"/>
                <p:cNvSpPr>
                  <a:spLocks noChangeShapeType="1"/>
                </p:cNvSpPr>
                <p:nvPr/>
              </p:nvSpPr>
              <p:spPr bwMode="auto">
                <a:xfrm flipH="1">
                  <a:off x="3150" y="2376"/>
                  <a:ext cx="249" cy="249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2" name="Line 12"/>
                <p:cNvSpPr>
                  <a:spLocks noChangeShapeType="1"/>
                </p:cNvSpPr>
                <p:nvPr/>
              </p:nvSpPr>
              <p:spPr bwMode="auto">
                <a:xfrm flipH="1">
                  <a:off x="3135" y="2367"/>
                  <a:ext cx="180" cy="18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" name="Line 13"/>
                <p:cNvSpPr>
                  <a:spLocks noChangeShapeType="1"/>
                </p:cNvSpPr>
                <p:nvPr/>
              </p:nvSpPr>
              <p:spPr bwMode="auto">
                <a:xfrm flipH="1">
                  <a:off x="3480" y="2703"/>
                  <a:ext cx="113" cy="113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4" name="Line 14"/>
                <p:cNvSpPr>
                  <a:spLocks noChangeShapeType="1"/>
                </p:cNvSpPr>
                <p:nvPr/>
              </p:nvSpPr>
              <p:spPr bwMode="auto">
                <a:xfrm flipH="1">
                  <a:off x="3135" y="2355"/>
                  <a:ext cx="113" cy="113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72" name="Group 15"/>
              <p:cNvGrpSpPr>
                <a:grpSpLocks/>
              </p:cNvGrpSpPr>
              <p:nvPr/>
            </p:nvGrpSpPr>
            <p:grpSpPr bwMode="auto">
              <a:xfrm>
                <a:off x="7005" y="2349"/>
                <a:ext cx="922" cy="499"/>
                <a:chOff x="7005" y="2349"/>
                <a:chExt cx="922" cy="499"/>
              </a:xfrm>
            </p:grpSpPr>
            <p:sp>
              <p:nvSpPr>
                <p:cNvPr id="73" name="Line 16"/>
                <p:cNvSpPr>
                  <a:spLocks noChangeShapeType="1"/>
                </p:cNvSpPr>
                <p:nvPr/>
              </p:nvSpPr>
              <p:spPr bwMode="auto">
                <a:xfrm>
                  <a:off x="7815" y="2364"/>
                  <a:ext cx="112" cy="113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4" name="Line 17"/>
                <p:cNvSpPr>
                  <a:spLocks noChangeShapeType="1"/>
                </p:cNvSpPr>
                <p:nvPr/>
              </p:nvSpPr>
              <p:spPr bwMode="auto">
                <a:xfrm>
                  <a:off x="7740" y="2376"/>
                  <a:ext cx="181" cy="18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5" name="Line 18"/>
                <p:cNvSpPr>
                  <a:spLocks noChangeShapeType="1"/>
                </p:cNvSpPr>
                <p:nvPr/>
              </p:nvSpPr>
              <p:spPr bwMode="auto">
                <a:xfrm>
                  <a:off x="7650" y="2379"/>
                  <a:ext cx="261" cy="26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6" name="Line 19"/>
                <p:cNvSpPr>
                  <a:spLocks noChangeShapeType="1"/>
                </p:cNvSpPr>
                <p:nvPr/>
              </p:nvSpPr>
              <p:spPr bwMode="auto">
                <a:xfrm>
                  <a:off x="7563" y="2379"/>
                  <a:ext cx="351" cy="35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7" name="Line 20"/>
                <p:cNvSpPr>
                  <a:spLocks noChangeShapeType="1"/>
                </p:cNvSpPr>
                <p:nvPr/>
              </p:nvSpPr>
              <p:spPr bwMode="auto">
                <a:xfrm>
                  <a:off x="7485" y="2394"/>
                  <a:ext cx="425" cy="425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" name="Line 21"/>
                <p:cNvSpPr>
                  <a:spLocks noChangeShapeType="1"/>
                </p:cNvSpPr>
                <p:nvPr/>
              </p:nvSpPr>
              <p:spPr bwMode="auto">
                <a:xfrm>
                  <a:off x="7335" y="2349"/>
                  <a:ext cx="470" cy="468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9" name="Line 22"/>
                <p:cNvSpPr>
                  <a:spLocks noChangeShapeType="1"/>
                </p:cNvSpPr>
                <p:nvPr/>
              </p:nvSpPr>
              <p:spPr bwMode="auto">
                <a:xfrm>
                  <a:off x="7260" y="2364"/>
                  <a:ext cx="471" cy="47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0" name="Line 23"/>
                <p:cNvSpPr>
                  <a:spLocks noChangeShapeType="1"/>
                </p:cNvSpPr>
                <p:nvPr/>
              </p:nvSpPr>
              <p:spPr bwMode="auto">
                <a:xfrm>
                  <a:off x="7155" y="2349"/>
                  <a:ext cx="471" cy="47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1" name="Line 24"/>
                <p:cNvSpPr>
                  <a:spLocks noChangeShapeType="1"/>
                </p:cNvSpPr>
                <p:nvPr/>
              </p:nvSpPr>
              <p:spPr bwMode="auto">
                <a:xfrm>
                  <a:off x="7080" y="2358"/>
                  <a:ext cx="471" cy="47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2" name="Line 25"/>
                <p:cNvSpPr>
                  <a:spLocks noChangeShapeType="1"/>
                </p:cNvSpPr>
                <p:nvPr/>
              </p:nvSpPr>
              <p:spPr bwMode="auto">
                <a:xfrm>
                  <a:off x="7035" y="2394"/>
                  <a:ext cx="454" cy="454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3" name="Line 26"/>
                <p:cNvSpPr>
                  <a:spLocks noChangeShapeType="1"/>
                </p:cNvSpPr>
                <p:nvPr/>
              </p:nvSpPr>
              <p:spPr bwMode="auto">
                <a:xfrm>
                  <a:off x="7005" y="2454"/>
                  <a:ext cx="380" cy="38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4" name="Line 27"/>
                <p:cNvSpPr>
                  <a:spLocks noChangeShapeType="1"/>
                </p:cNvSpPr>
                <p:nvPr/>
              </p:nvSpPr>
              <p:spPr bwMode="auto">
                <a:xfrm>
                  <a:off x="7020" y="2565"/>
                  <a:ext cx="283" cy="28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5" name="Line 28"/>
                <p:cNvSpPr>
                  <a:spLocks noChangeShapeType="1"/>
                </p:cNvSpPr>
                <p:nvPr/>
              </p:nvSpPr>
              <p:spPr bwMode="auto">
                <a:xfrm>
                  <a:off x="7050" y="2676"/>
                  <a:ext cx="142" cy="14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sp>
          <p:nvSpPr>
            <p:cNvPr id="7" name="Rectangle 29"/>
            <p:cNvSpPr>
              <a:spLocks noChangeArrowheads="1"/>
            </p:cNvSpPr>
            <p:nvPr/>
          </p:nvSpPr>
          <p:spPr bwMode="auto">
            <a:xfrm>
              <a:off x="922" y="2956"/>
              <a:ext cx="4292" cy="3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30000"/>
                </a:lnSpc>
              </a:pPr>
              <a:r>
                <a:rPr lang="en-US" altLang="zh-CN" sz="1400" b="1">
                  <a:solidFill>
                    <a:srgbClr val="E57F03"/>
                  </a:solidFill>
                  <a:latin typeface="Times New Roman" charset="0"/>
                </a:rPr>
                <a:t>   0       0/1     0/1     0/1          …</a:t>
              </a:r>
              <a:r>
                <a:rPr lang="en-US" altLang="zh-CN" sz="1400" b="1">
                  <a:solidFill>
                    <a:srgbClr val="E57F03"/>
                  </a:solidFill>
                  <a:latin typeface="宋体" charset="-122"/>
                </a:rPr>
                <a:t>  </a:t>
              </a:r>
              <a:r>
                <a:rPr lang="en-US" altLang="zh-CN" sz="1400" b="1">
                  <a:solidFill>
                    <a:srgbClr val="E57F03"/>
                  </a:solidFill>
                  <a:latin typeface="Times New Roman" charset="0"/>
                </a:rPr>
                <a:t>    0/1       0/1      0/1        1         1         1         0        0/1</a:t>
              </a:r>
            </a:p>
          </p:txBody>
        </p:sp>
        <p:grpSp>
          <p:nvGrpSpPr>
            <p:cNvPr id="8" name="Group 30"/>
            <p:cNvGrpSpPr>
              <a:grpSpLocks/>
            </p:cNvGrpSpPr>
            <p:nvPr/>
          </p:nvGrpSpPr>
          <p:grpSpPr bwMode="auto">
            <a:xfrm>
              <a:off x="881" y="3176"/>
              <a:ext cx="3023" cy="610"/>
              <a:chOff x="3120" y="3024"/>
              <a:chExt cx="4470" cy="1026"/>
            </a:xfrm>
          </p:grpSpPr>
          <p:grpSp>
            <p:nvGrpSpPr>
              <p:cNvPr id="59" name="Group 31"/>
              <p:cNvGrpSpPr>
                <a:grpSpLocks/>
              </p:cNvGrpSpPr>
              <p:nvPr/>
            </p:nvGrpSpPr>
            <p:grpSpPr bwMode="auto">
              <a:xfrm>
                <a:off x="3120" y="3033"/>
                <a:ext cx="540" cy="840"/>
                <a:chOff x="7200" y="6198"/>
                <a:chExt cx="540" cy="840"/>
              </a:xfrm>
            </p:grpSpPr>
            <p:sp>
              <p:nvSpPr>
                <p:cNvPr id="68" name="Rectangle 32"/>
                <p:cNvSpPr>
                  <a:spLocks noChangeArrowheads="1"/>
                </p:cNvSpPr>
                <p:nvPr/>
              </p:nvSpPr>
              <p:spPr bwMode="auto">
                <a:xfrm>
                  <a:off x="7200" y="6198"/>
                  <a:ext cx="540" cy="46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algn="just">
                    <a:lnSpc>
                      <a:spcPct val="130000"/>
                    </a:lnSpc>
                  </a:pPr>
                  <a:r>
                    <a:rPr lang="zh-CN" altLang="en-US" sz="1400" b="1">
                      <a:solidFill>
                        <a:srgbClr val="E57F03"/>
                      </a:solidFill>
                      <a:latin typeface="Times New Roman" charset="0"/>
                    </a:rPr>
                    <a:t> 起</a:t>
                  </a:r>
                </a:p>
              </p:txBody>
            </p:sp>
            <p:sp>
              <p:nvSpPr>
                <p:cNvPr id="69" name="Rectangle 33"/>
                <p:cNvSpPr>
                  <a:spLocks noChangeArrowheads="1"/>
                </p:cNvSpPr>
                <p:nvPr/>
              </p:nvSpPr>
              <p:spPr bwMode="auto">
                <a:xfrm>
                  <a:off x="7200" y="6390"/>
                  <a:ext cx="540" cy="46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algn="just">
                    <a:lnSpc>
                      <a:spcPct val="130000"/>
                    </a:lnSpc>
                  </a:pPr>
                  <a:r>
                    <a:rPr lang="zh-CN" altLang="en-US" sz="1400" b="1">
                      <a:solidFill>
                        <a:srgbClr val="E57F03"/>
                      </a:solidFill>
                      <a:latin typeface="Times New Roman" charset="0"/>
                    </a:rPr>
                    <a:t> 始</a:t>
                  </a:r>
                </a:p>
              </p:txBody>
            </p:sp>
            <p:sp>
              <p:nvSpPr>
                <p:cNvPr id="70" name="Rectangle 34"/>
                <p:cNvSpPr>
                  <a:spLocks noChangeArrowheads="1"/>
                </p:cNvSpPr>
                <p:nvPr/>
              </p:nvSpPr>
              <p:spPr bwMode="auto">
                <a:xfrm>
                  <a:off x="7200" y="6570"/>
                  <a:ext cx="540" cy="46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algn="just">
                    <a:lnSpc>
                      <a:spcPct val="130000"/>
                    </a:lnSpc>
                  </a:pPr>
                  <a:r>
                    <a:rPr lang="zh-CN" altLang="en-US" sz="1400" b="1">
                      <a:solidFill>
                        <a:srgbClr val="E57F03"/>
                      </a:solidFill>
                      <a:latin typeface="Times New Roman" charset="0"/>
                    </a:rPr>
                    <a:t> 位</a:t>
                  </a:r>
                </a:p>
              </p:txBody>
            </p:sp>
          </p:grpSp>
          <p:grpSp>
            <p:nvGrpSpPr>
              <p:cNvPr id="60" name="Group 35"/>
              <p:cNvGrpSpPr>
                <a:grpSpLocks/>
              </p:cNvGrpSpPr>
              <p:nvPr/>
            </p:nvGrpSpPr>
            <p:grpSpPr bwMode="auto">
              <a:xfrm>
                <a:off x="6210" y="3024"/>
                <a:ext cx="1170" cy="840"/>
                <a:chOff x="7200" y="6198"/>
                <a:chExt cx="540" cy="840"/>
              </a:xfrm>
            </p:grpSpPr>
            <p:sp>
              <p:nvSpPr>
                <p:cNvPr id="65" name="Rectangle 36"/>
                <p:cNvSpPr>
                  <a:spLocks noChangeArrowheads="1"/>
                </p:cNvSpPr>
                <p:nvPr/>
              </p:nvSpPr>
              <p:spPr bwMode="auto">
                <a:xfrm>
                  <a:off x="7200" y="6198"/>
                  <a:ext cx="540" cy="46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sz="1400" b="1">
                      <a:solidFill>
                        <a:srgbClr val="E57F03"/>
                      </a:solidFill>
                      <a:latin typeface="Times New Roman" charset="0"/>
                    </a:rPr>
                    <a:t>奇偶</a:t>
                  </a:r>
                </a:p>
              </p:txBody>
            </p:sp>
            <p:sp>
              <p:nvSpPr>
                <p:cNvPr id="66" name="Rectangle 37"/>
                <p:cNvSpPr>
                  <a:spLocks noChangeArrowheads="1"/>
                </p:cNvSpPr>
                <p:nvPr/>
              </p:nvSpPr>
              <p:spPr bwMode="auto">
                <a:xfrm>
                  <a:off x="7200" y="6390"/>
                  <a:ext cx="540" cy="46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sz="1400" b="1">
                      <a:solidFill>
                        <a:srgbClr val="E57F03"/>
                      </a:solidFill>
                      <a:latin typeface="Times New Roman" charset="0"/>
                    </a:rPr>
                    <a:t>校验</a:t>
                  </a:r>
                </a:p>
              </p:txBody>
            </p:sp>
            <p:sp>
              <p:nvSpPr>
                <p:cNvPr id="67" name="Rectangle 38"/>
                <p:cNvSpPr>
                  <a:spLocks noChangeArrowheads="1"/>
                </p:cNvSpPr>
                <p:nvPr/>
              </p:nvSpPr>
              <p:spPr bwMode="auto">
                <a:xfrm>
                  <a:off x="7200" y="6570"/>
                  <a:ext cx="540" cy="46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sz="1400" b="1">
                      <a:solidFill>
                        <a:srgbClr val="E57F03"/>
                      </a:solidFill>
                      <a:latin typeface="Times New Roman" charset="0"/>
                    </a:rPr>
                    <a:t>位</a:t>
                  </a:r>
                </a:p>
              </p:txBody>
            </p:sp>
          </p:grpSp>
          <p:sp>
            <p:nvSpPr>
              <p:cNvPr id="61" name="Rectangle 39"/>
              <p:cNvSpPr>
                <a:spLocks noChangeArrowheads="1"/>
              </p:cNvSpPr>
              <p:nvPr/>
            </p:nvSpPr>
            <p:spPr bwMode="auto">
              <a:xfrm>
                <a:off x="6150" y="3582"/>
                <a:ext cx="1440" cy="4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30000"/>
                  </a:lnSpc>
                </a:pPr>
                <a:r>
                  <a:rPr lang="zh-CN" altLang="en-US" sz="1400" b="1">
                    <a:solidFill>
                      <a:srgbClr val="E57F03"/>
                    </a:solidFill>
                    <a:latin typeface="Times New Roman" charset="0"/>
                  </a:rPr>
                  <a:t>  （可有可无）</a:t>
                </a:r>
              </a:p>
            </p:txBody>
          </p:sp>
          <p:sp>
            <p:nvSpPr>
              <p:cNvPr id="62" name="Rectangle 40"/>
              <p:cNvSpPr>
                <a:spLocks noChangeArrowheads="1"/>
              </p:cNvSpPr>
              <p:nvPr/>
            </p:nvSpPr>
            <p:spPr bwMode="auto">
              <a:xfrm>
                <a:off x="3750" y="3324"/>
                <a:ext cx="2520" cy="4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30000"/>
                  </a:lnSpc>
                </a:pPr>
                <a:r>
                  <a:rPr lang="en-US" altLang="zh-CN" sz="1400" b="1">
                    <a:solidFill>
                      <a:srgbClr val="E57F03"/>
                    </a:solidFill>
                    <a:latin typeface="Times New Roman" charset="0"/>
                  </a:rPr>
                  <a:t>   5</a:t>
                </a:r>
                <a:r>
                  <a:rPr lang="zh-CN" altLang="en-US" sz="1400" b="1">
                    <a:solidFill>
                      <a:srgbClr val="E57F03"/>
                    </a:solidFill>
                    <a:latin typeface="Times New Roman" charset="0"/>
                  </a:rPr>
                  <a:t>～</a:t>
                </a:r>
                <a:r>
                  <a:rPr lang="en-US" altLang="zh-CN" sz="1400" b="1">
                    <a:solidFill>
                      <a:srgbClr val="E57F03"/>
                    </a:solidFill>
                    <a:latin typeface="Times New Roman" charset="0"/>
                  </a:rPr>
                  <a:t>8</a:t>
                </a:r>
                <a:r>
                  <a:rPr lang="zh-CN" altLang="en-US" sz="1400" b="1">
                    <a:solidFill>
                      <a:srgbClr val="E57F03"/>
                    </a:solidFill>
                    <a:latin typeface="Times New Roman" charset="0"/>
                  </a:rPr>
                  <a:t>位数据位（先送最低位）</a:t>
                </a:r>
              </a:p>
            </p:txBody>
          </p:sp>
          <p:sp>
            <p:nvSpPr>
              <p:cNvPr id="63" name="Line 41"/>
              <p:cNvSpPr>
                <a:spLocks noChangeShapeType="1"/>
              </p:cNvSpPr>
              <p:nvPr/>
            </p:nvSpPr>
            <p:spPr bwMode="auto">
              <a:xfrm flipH="1">
                <a:off x="3570" y="3531"/>
                <a:ext cx="317" cy="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stealth" w="sm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4" name="Line 42"/>
              <p:cNvSpPr>
                <a:spLocks noChangeShapeType="1"/>
              </p:cNvSpPr>
              <p:nvPr/>
            </p:nvSpPr>
            <p:spPr bwMode="auto">
              <a:xfrm flipH="1">
                <a:off x="6210" y="3531"/>
                <a:ext cx="317" cy="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 type="stealth" w="sm" len="med"/>
                <a:tailEnd type="none" w="sm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9" name="Rectangle 43"/>
            <p:cNvSpPr>
              <a:spLocks noChangeArrowheads="1"/>
            </p:cNvSpPr>
            <p:nvPr/>
          </p:nvSpPr>
          <p:spPr bwMode="auto">
            <a:xfrm>
              <a:off x="1145" y="2735"/>
              <a:ext cx="487" cy="2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30000"/>
                </a:lnSpc>
              </a:pPr>
              <a:r>
                <a:rPr lang="en-US" altLang="zh-CN" sz="1400" b="1">
                  <a:solidFill>
                    <a:srgbClr val="E57F03"/>
                  </a:solidFill>
                  <a:latin typeface="Times New Roman" charset="0"/>
                </a:rPr>
                <a:t>LSB</a:t>
              </a:r>
            </a:p>
          </p:txBody>
        </p:sp>
        <p:sp>
          <p:nvSpPr>
            <p:cNvPr id="10" name="Rectangle 44"/>
            <p:cNvSpPr>
              <a:spLocks noChangeArrowheads="1"/>
            </p:cNvSpPr>
            <p:nvPr/>
          </p:nvSpPr>
          <p:spPr bwMode="auto">
            <a:xfrm>
              <a:off x="2809" y="2726"/>
              <a:ext cx="487" cy="2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30000"/>
                </a:lnSpc>
              </a:pPr>
              <a:r>
                <a:rPr lang="en-US" altLang="zh-CN" sz="1400" b="1">
                  <a:solidFill>
                    <a:srgbClr val="E57F03"/>
                  </a:solidFill>
                  <a:latin typeface="Times New Roman" charset="0"/>
                </a:rPr>
                <a:t>MSB</a:t>
              </a:r>
            </a:p>
          </p:txBody>
        </p:sp>
        <p:grpSp>
          <p:nvGrpSpPr>
            <p:cNvPr id="11" name="Group 45"/>
            <p:cNvGrpSpPr>
              <a:grpSpLocks/>
            </p:cNvGrpSpPr>
            <p:nvPr/>
          </p:nvGrpSpPr>
          <p:grpSpPr bwMode="auto">
            <a:xfrm>
              <a:off x="4128" y="3170"/>
              <a:ext cx="365" cy="504"/>
              <a:chOff x="7380" y="4950"/>
              <a:chExt cx="540" cy="847"/>
            </a:xfrm>
          </p:grpSpPr>
          <p:sp>
            <p:nvSpPr>
              <p:cNvPr id="56" name="Rectangle 46"/>
              <p:cNvSpPr>
                <a:spLocks noChangeArrowheads="1"/>
              </p:cNvSpPr>
              <p:nvPr/>
            </p:nvSpPr>
            <p:spPr bwMode="auto">
              <a:xfrm>
                <a:off x="7380" y="4950"/>
                <a:ext cx="540" cy="4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30000"/>
                  </a:lnSpc>
                </a:pPr>
                <a:r>
                  <a:rPr lang="zh-CN" altLang="en-US" sz="1400" b="1">
                    <a:solidFill>
                      <a:srgbClr val="E57F03"/>
                    </a:solidFill>
                    <a:latin typeface="Times New Roman" charset="0"/>
                  </a:rPr>
                  <a:t> 空</a:t>
                </a:r>
              </a:p>
            </p:txBody>
          </p:sp>
          <p:sp>
            <p:nvSpPr>
              <p:cNvPr id="57" name="Rectangle 47"/>
              <p:cNvSpPr>
                <a:spLocks noChangeArrowheads="1"/>
              </p:cNvSpPr>
              <p:nvPr/>
            </p:nvSpPr>
            <p:spPr bwMode="auto">
              <a:xfrm>
                <a:off x="7380" y="5142"/>
                <a:ext cx="540" cy="4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30000"/>
                  </a:lnSpc>
                </a:pPr>
                <a:r>
                  <a:rPr lang="zh-CN" altLang="en-US" sz="1400" b="1">
                    <a:solidFill>
                      <a:srgbClr val="E57F03"/>
                    </a:solidFill>
                    <a:latin typeface="Times New Roman" charset="0"/>
                  </a:rPr>
                  <a:t> 闲</a:t>
                </a:r>
              </a:p>
            </p:txBody>
          </p:sp>
          <p:sp>
            <p:nvSpPr>
              <p:cNvPr id="58" name="Rectangle 48"/>
              <p:cNvSpPr>
                <a:spLocks noChangeArrowheads="1"/>
              </p:cNvSpPr>
              <p:nvPr/>
            </p:nvSpPr>
            <p:spPr bwMode="auto">
              <a:xfrm>
                <a:off x="7380" y="5328"/>
                <a:ext cx="540" cy="4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30000"/>
                  </a:lnSpc>
                </a:pPr>
                <a:r>
                  <a:rPr lang="zh-CN" altLang="en-US" sz="1400" b="1">
                    <a:solidFill>
                      <a:srgbClr val="E57F03"/>
                    </a:solidFill>
                    <a:latin typeface="Times New Roman" charset="0"/>
                  </a:rPr>
                  <a:t> 位</a:t>
                </a:r>
              </a:p>
            </p:txBody>
          </p:sp>
        </p:grpSp>
        <p:grpSp>
          <p:nvGrpSpPr>
            <p:cNvPr id="12" name="Group 49"/>
            <p:cNvGrpSpPr>
              <a:grpSpLocks/>
            </p:cNvGrpSpPr>
            <p:nvPr/>
          </p:nvGrpSpPr>
          <p:grpSpPr bwMode="auto">
            <a:xfrm>
              <a:off x="3113" y="3172"/>
              <a:ext cx="1400" cy="504"/>
              <a:chOff x="7380" y="4950"/>
              <a:chExt cx="540" cy="847"/>
            </a:xfrm>
          </p:grpSpPr>
          <p:sp>
            <p:nvSpPr>
              <p:cNvPr id="53" name="Rectangle 50"/>
              <p:cNvSpPr>
                <a:spLocks noChangeArrowheads="1"/>
              </p:cNvSpPr>
              <p:nvPr/>
            </p:nvSpPr>
            <p:spPr bwMode="auto">
              <a:xfrm>
                <a:off x="7380" y="4950"/>
                <a:ext cx="540" cy="4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>
                  <a:lnSpc>
                    <a:spcPct val="130000"/>
                  </a:lnSpc>
                </a:pPr>
                <a:r>
                  <a:rPr lang="zh-CN" altLang="en-US" sz="1400" b="1">
                    <a:solidFill>
                      <a:srgbClr val="E57F03"/>
                    </a:solidFill>
                    <a:latin typeface="Times New Roman" charset="0"/>
                  </a:rPr>
                  <a:t>停止位</a:t>
                </a:r>
              </a:p>
            </p:txBody>
          </p:sp>
          <p:sp>
            <p:nvSpPr>
              <p:cNvPr id="54" name="Rectangle 51"/>
              <p:cNvSpPr>
                <a:spLocks noChangeArrowheads="1"/>
              </p:cNvSpPr>
              <p:nvPr/>
            </p:nvSpPr>
            <p:spPr bwMode="auto">
              <a:xfrm>
                <a:off x="7380" y="5142"/>
                <a:ext cx="540" cy="4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>
                  <a:lnSpc>
                    <a:spcPct val="130000"/>
                  </a:lnSpc>
                </a:pPr>
                <a:r>
                  <a:rPr lang="zh-CN" altLang="en-US" sz="1400" b="1">
                    <a:solidFill>
                      <a:srgbClr val="E57F03"/>
                    </a:solidFill>
                    <a:latin typeface="Times New Roman" charset="0"/>
                  </a:rPr>
                  <a:t>（</a:t>
                </a:r>
                <a:r>
                  <a:rPr lang="en-US" altLang="zh-CN" sz="1400" b="1">
                    <a:solidFill>
                      <a:srgbClr val="E57F03"/>
                    </a:solidFill>
                    <a:latin typeface="Times New Roman" charset="0"/>
                  </a:rPr>
                  <a:t>1</a:t>
                </a:r>
                <a:r>
                  <a:rPr lang="zh-CN" altLang="en-US" sz="1400" b="1">
                    <a:solidFill>
                      <a:srgbClr val="E57F03"/>
                    </a:solidFill>
                    <a:latin typeface="Times New Roman" charset="0"/>
                  </a:rPr>
                  <a:t>，</a:t>
                </a:r>
                <a:r>
                  <a:rPr lang="en-US" altLang="zh-CN" sz="1400" b="1">
                    <a:solidFill>
                      <a:srgbClr val="E57F03"/>
                    </a:solidFill>
                    <a:latin typeface="Times New Roman" charset="0"/>
                  </a:rPr>
                  <a:t>1</a:t>
                </a:r>
                <a:r>
                  <a:rPr lang="en-US" altLang="zh-CN" sz="1400" b="1" baseline="30000">
                    <a:solidFill>
                      <a:srgbClr val="E57F03"/>
                    </a:solidFill>
                    <a:latin typeface="Times New Roman" charset="0"/>
                  </a:rPr>
                  <a:t>1</a:t>
                </a:r>
                <a:r>
                  <a:rPr lang="en-US" altLang="zh-CN" sz="1400" b="1">
                    <a:solidFill>
                      <a:srgbClr val="E57F03"/>
                    </a:solidFill>
                    <a:latin typeface="Times New Roman" charset="0"/>
                  </a:rPr>
                  <a:t>/</a:t>
                </a:r>
                <a:r>
                  <a:rPr lang="en-US" altLang="zh-CN" sz="1400" b="1" baseline="-25000">
                    <a:solidFill>
                      <a:srgbClr val="E57F03"/>
                    </a:solidFill>
                    <a:latin typeface="Times New Roman" charset="0"/>
                  </a:rPr>
                  <a:t>2</a:t>
                </a:r>
                <a:endParaRPr lang="en-US" altLang="zh-CN" sz="1400" b="1">
                  <a:solidFill>
                    <a:srgbClr val="E57F03"/>
                  </a:solidFill>
                  <a:latin typeface="Times New Roman" charset="0"/>
                </a:endParaRPr>
              </a:p>
            </p:txBody>
          </p:sp>
          <p:sp>
            <p:nvSpPr>
              <p:cNvPr id="55" name="Rectangle 52"/>
              <p:cNvSpPr>
                <a:spLocks noChangeArrowheads="1"/>
              </p:cNvSpPr>
              <p:nvPr/>
            </p:nvSpPr>
            <p:spPr bwMode="auto">
              <a:xfrm>
                <a:off x="7380" y="5328"/>
                <a:ext cx="540" cy="4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>
                  <a:lnSpc>
                    <a:spcPct val="130000"/>
                  </a:lnSpc>
                </a:pPr>
                <a:r>
                  <a:rPr lang="zh-CN" altLang="en-US" sz="1400" b="1">
                    <a:solidFill>
                      <a:srgbClr val="E57F03"/>
                    </a:solidFill>
                    <a:latin typeface="Times New Roman" charset="0"/>
                  </a:rPr>
                  <a:t> 或</a:t>
                </a:r>
                <a:r>
                  <a:rPr lang="en-US" altLang="zh-CN" sz="1400" b="1">
                    <a:solidFill>
                      <a:srgbClr val="E57F03"/>
                    </a:solidFill>
                    <a:latin typeface="Times New Roman" charset="0"/>
                  </a:rPr>
                  <a:t>2</a:t>
                </a:r>
                <a:r>
                  <a:rPr lang="zh-CN" altLang="en-US" sz="1400" b="1">
                    <a:solidFill>
                      <a:srgbClr val="E57F03"/>
                    </a:solidFill>
                    <a:latin typeface="Times New Roman" charset="0"/>
                  </a:rPr>
                  <a:t>位）</a:t>
                </a:r>
              </a:p>
            </p:txBody>
          </p:sp>
        </p:grpSp>
        <p:sp>
          <p:nvSpPr>
            <p:cNvPr id="13" name="Rectangle 53"/>
            <p:cNvSpPr>
              <a:spLocks noChangeArrowheads="1"/>
            </p:cNvSpPr>
            <p:nvPr/>
          </p:nvSpPr>
          <p:spPr bwMode="auto">
            <a:xfrm>
              <a:off x="1784" y="2528"/>
              <a:ext cx="1583" cy="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just">
                <a:lnSpc>
                  <a:spcPct val="130000"/>
                </a:lnSpc>
              </a:pPr>
              <a:r>
                <a:rPr lang="zh-CN" altLang="en-US" sz="1400" b="1">
                  <a:solidFill>
                    <a:srgbClr val="E57F03"/>
                  </a:solidFill>
                  <a:latin typeface="Times New Roman" charset="0"/>
                </a:rPr>
                <a:t>     第</a:t>
              </a:r>
              <a:r>
                <a:rPr lang="en-US" altLang="zh-CN" sz="1400" b="1">
                  <a:solidFill>
                    <a:srgbClr val="E57F03"/>
                  </a:solidFill>
                  <a:latin typeface="Times New Roman" charset="0"/>
                </a:rPr>
                <a:t>n</a:t>
              </a:r>
              <a:r>
                <a:rPr lang="zh-CN" altLang="en-US" sz="1400" b="1">
                  <a:solidFill>
                    <a:srgbClr val="E57F03"/>
                  </a:solidFill>
                  <a:latin typeface="Times New Roman" charset="0"/>
                </a:rPr>
                <a:t>个字符（</a:t>
              </a:r>
              <a:r>
                <a:rPr lang="en-US" altLang="zh-CN" sz="1400" b="1">
                  <a:solidFill>
                    <a:srgbClr val="E57F03"/>
                  </a:solidFill>
                  <a:latin typeface="Times New Roman" charset="0"/>
                </a:rPr>
                <a:t>8</a:t>
              </a:r>
              <a:r>
                <a:rPr lang="zh-CN" altLang="en-US" sz="1400" b="1">
                  <a:solidFill>
                    <a:srgbClr val="E57F03"/>
                  </a:solidFill>
                  <a:latin typeface="Times New Roman" charset="0"/>
                </a:rPr>
                <a:t>～</a:t>
              </a:r>
              <a:r>
                <a:rPr lang="en-US" altLang="zh-CN" sz="1400" b="1">
                  <a:solidFill>
                    <a:srgbClr val="E57F03"/>
                  </a:solidFill>
                  <a:latin typeface="Times New Roman" charset="0"/>
                </a:rPr>
                <a:t>12</a:t>
              </a:r>
              <a:r>
                <a:rPr lang="zh-CN" altLang="en-US" sz="1400" b="1">
                  <a:solidFill>
                    <a:srgbClr val="E57F03"/>
                  </a:solidFill>
                  <a:latin typeface="Times New Roman" charset="0"/>
                </a:rPr>
                <a:t>位）</a:t>
              </a:r>
            </a:p>
          </p:txBody>
        </p:sp>
        <p:grpSp>
          <p:nvGrpSpPr>
            <p:cNvPr id="14" name="Group 54"/>
            <p:cNvGrpSpPr>
              <a:grpSpLocks/>
            </p:cNvGrpSpPr>
            <p:nvPr/>
          </p:nvGrpSpPr>
          <p:grpSpPr bwMode="auto">
            <a:xfrm>
              <a:off x="4554" y="2451"/>
              <a:ext cx="730" cy="402"/>
              <a:chOff x="5760" y="4794"/>
              <a:chExt cx="1080" cy="676"/>
            </a:xfrm>
          </p:grpSpPr>
          <p:sp>
            <p:nvSpPr>
              <p:cNvPr id="51" name="Rectangle 55"/>
              <p:cNvSpPr>
                <a:spLocks noChangeArrowheads="1"/>
              </p:cNvSpPr>
              <p:nvPr/>
            </p:nvSpPr>
            <p:spPr bwMode="auto">
              <a:xfrm>
                <a:off x="5760" y="4794"/>
                <a:ext cx="1080" cy="4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30000"/>
                  </a:lnSpc>
                </a:pPr>
                <a:r>
                  <a:rPr lang="zh-CN" altLang="en-US" sz="1400" b="1">
                    <a:solidFill>
                      <a:srgbClr val="E57F03"/>
                    </a:solidFill>
                    <a:latin typeface="Times New Roman" charset="0"/>
                  </a:rPr>
                  <a:t>   第</a:t>
                </a:r>
                <a:r>
                  <a:rPr lang="en-US" altLang="zh-CN" sz="1400" b="1">
                    <a:solidFill>
                      <a:srgbClr val="E57F03"/>
                    </a:solidFill>
                    <a:latin typeface="Times New Roman" charset="0"/>
                  </a:rPr>
                  <a:t>n</a:t>
                </a:r>
                <a:r>
                  <a:rPr lang="zh-CN" altLang="en-US" sz="1400" b="1">
                    <a:solidFill>
                      <a:srgbClr val="E57F03"/>
                    </a:solidFill>
                    <a:latin typeface="Times New Roman" charset="0"/>
                  </a:rPr>
                  <a:t>＋</a:t>
                </a:r>
                <a:r>
                  <a:rPr lang="en-US" altLang="zh-CN" sz="1400" b="1">
                    <a:solidFill>
                      <a:srgbClr val="E57F03"/>
                    </a:solidFill>
                    <a:latin typeface="Times New Roman" charset="0"/>
                  </a:rPr>
                  <a:t>1</a:t>
                </a:r>
              </a:p>
            </p:txBody>
          </p:sp>
          <p:sp>
            <p:nvSpPr>
              <p:cNvPr id="52" name="Rectangle 56"/>
              <p:cNvSpPr>
                <a:spLocks noChangeArrowheads="1"/>
              </p:cNvSpPr>
              <p:nvPr/>
            </p:nvSpPr>
            <p:spPr bwMode="auto">
              <a:xfrm>
                <a:off x="5790" y="5001"/>
                <a:ext cx="990" cy="4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30000"/>
                  </a:lnSpc>
                </a:pPr>
                <a:r>
                  <a:rPr lang="zh-CN" altLang="en-US" sz="1400" b="1">
                    <a:solidFill>
                      <a:srgbClr val="E57F03"/>
                    </a:solidFill>
                    <a:latin typeface="Times New Roman" charset="0"/>
                  </a:rPr>
                  <a:t>  个字符</a:t>
                </a:r>
              </a:p>
            </p:txBody>
          </p:sp>
        </p:grpSp>
        <p:sp>
          <p:nvSpPr>
            <p:cNvPr id="15" name="Line 57"/>
            <p:cNvSpPr>
              <a:spLocks noChangeShapeType="1"/>
            </p:cNvSpPr>
            <p:nvPr/>
          </p:nvSpPr>
          <p:spPr bwMode="auto">
            <a:xfrm flipH="1">
              <a:off x="4432" y="2653"/>
              <a:ext cx="214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stealth" w="sm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Line 58"/>
            <p:cNvSpPr>
              <a:spLocks noChangeShapeType="1"/>
            </p:cNvSpPr>
            <p:nvPr/>
          </p:nvSpPr>
          <p:spPr bwMode="auto">
            <a:xfrm flipH="1">
              <a:off x="902" y="2672"/>
              <a:ext cx="882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stealth" w="sm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Line 59"/>
            <p:cNvSpPr>
              <a:spLocks noChangeShapeType="1"/>
            </p:cNvSpPr>
            <p:nvPr/>
          </p:nvSpPr>
          <p:spPr bwMode="auto">
            <a:xfrm flipH="1">
              <a:off x="3245" y="2662"/>
              <a:ext cx="882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stealth" w="sm" len="med"/>
              <a:tailEnd type="none" w="sm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19" name="Group 61"/>
            <p:cNvGrpSpPr>
              <a:grpSpLocks/>
            </p:cNvGrpSpPr>
            <p:nvPr/>
          </p:nvGrpSpPr>
          <p:grpSpPr bwMode="auto">
            <a:xfrm>
              <a:off x="567" y="2606"/>
              <a:ext cx="4504" cy="955"/>
              <a:chOff x="2790" y="4059"/>
              <a:chExt cx="6660" cy="1605"/>
            </a:xfrm>
          </p:grpSpPr>
          <p:sp>
            <p:nvSpPr>
              <p:cNvPr id="21" name="Line 62"/>
              <p:cNvSpPr>
                <a:spLocks noChangeShapeType="1"/>
              </p:cNvSpPr>
              <p:nvPr/>
            </p:nvSpPr>
            <p:spPr bwMode="auto">
              <a:xfrm>
                <a:off x="2790" y="4608"/>
                <a:ext cx="466" cy="2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" name="Line 63"/>
              <p:cNvSpPr>
                <a:spLocks noChangeShapeType="1"/>
              </p:cNvSpPr>
              <p:nvPr/>
            </p:nvSpPr>
            <p:spPr bwMode="auto">
              <a:xfrm>
                <a:off x="3268" y="4608"/>
                <a:ext cx="1" cy="48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" name="Line 64"/>
              <p:cNvSpPr>
                <a:spLocks noChangeShapeType="1"/>
              </p:cNvSpPr>
              <p:nvPr/>
            </p:nvSpPr>
            <p:spPr bwMode="auto">
              <a:xfrm>
                <a:off x="3268" y="5095"/>
                <a:ext cx="466" cy="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" name="Line 65"/>
              <p:cNvSpPr>
                <a:spLocks noChangeShapeType="1"/>
              </p:cNvSpPr>
              <p:nvPr/>
            </p:nvSpPr>
            <p:spPr bwMode="auto">
              <a:xfrm>
                <a:off x="3730" y="4609"/>
                <a:ext cx="3377" cy="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" name="Line 66"/>
              <p:cNvSpPr>
                <a:spLocks noChangeShapeType="1"/>
              </p:cNvSpPr>
              <p:nvPr/>
            </p:nvSpPr>
            <p:spPr bwMode="auto">
              <a:xfrm>
                <a:off x="3742" y="5095"/>
                <a:ext cx="3377" cy="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" name="Line 67"/>
              <p:cNvSpPr>
                <a:spLocks noChangeShapeType="1"/>
              </p:cNvSpPr>
              <p:nvPr/>
            </p:nvSpPr>
            <p:spPr bwMode="auto">
              <a:xfrm>
                <a:off x="3729" y="4609"/>
                <a:ext cx="1" cy="48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" name="Line 68"/>
              <p:cNvSpPr>
                <a:spLocks noChangeShapeType="1"/>
              </p:cNvSpPr>
              <p:nvPr/>
            </p:nvSpPr>
            <p:spPr bwMode="auto">
              <a:xfrm>
                <a:off x="4177" y="4609"/>
                <a:ext cx="1" cy="48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" name="Line 69"/>
              <p:cNvSpPr>
                <a:spLocks noChangeShapeType="1"/>
              </p:cNvSpPr>
              <p:nvPr/>
            </p:nvSpPr>
            <p:spPr bwMode="auto">
              <a:xfrm>
                <a:off x="4638" y="4610"/>
                <a:ext cx="1" cy="48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9" name="Line 70"/>
              <p:cNvSpPr>
                <a:spLocks noChangeShapeType="1"/>
              </p:cNvSpPr>
              <p:nvPr/>
            </p:nvSpPr>
            <p:spPr bwMode="auto">
              <a:xfrm>
                <a:off x="5101" y="4609"/>
                <a:ext cx="1" cy="48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" name="Line 71"/>
              <p:cNvSpPr>
                <a:spLocks noChangeShapeType="1"/>
              </p:cNvSpPr>
              <p:nvPr/>
            </p:nvSpPr>
            <p:spPr bwMode="auto">
              <a:xfrm>
                <a:off x="5747" y="4610"/>
                <a:ext cx="1" cy="48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1" name="Line 72"/>
              <p:cNvSpPr>
                <a:spLocks noChangeShapeType="1"/>
              </p:cNvSpPr>
              <p:nvPr/>
            </p:nvSpPr>
            <p:spPr bwMode="auto">
              <a:xfrm>
                <a:off x="6210" y="4609"/>
                <a:ext cx="1" cy="48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2" name="Line 73"/>
              <p:cNvSpPr>
                <a:spLocks noChangeShapeType="1"/>
              </p:cNvSpPr>
              <p:nvPr/>
            </p:nvSpPr>
            <p:spPr bwMode="auto">
              <a:xfrm>
                <a:off x="6672" y="4610"/>
                <a:ext cx="1" cy="48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3" name="Line 74"/>
              <p:cNvSpPr>
                <a:spLocks noChangeShapeType="1"/>
              </p:cNvSpPr>
              <p:nvPr/>
            </p:nvSpPr>
            <p:spPr bwMode="auto">
              <a:xfrm>
                <a:off x="7135" y="4609"/>
                <a:ext cx="1" cy="48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4" name="Line 75"/>
              <p:cNvSpPr>
                <a:spLocks noChangeShapeType="1"/>
              </p:cNvSpPr>
              <p:nvPr/>
            </p:nvSpPr>
            <p:spPr bwMode="auto">
              <a:xfrm>
                <a:off x="7596" y="4625"/>
                <a:ext cx="1" cy="48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" name="Line 76"/>
              <p:cNvSpPr>
                <a:spLocks noChangeShapeType="1"/>
              </p:cNvSpPr>
              <p:nvPr/>
            </p:nvSpPr>
            <p:spPr bwMode="auto">
              <a:xfrm>
                <a:off x="8059" y="4609"/>
                <a:ext cx="1" cy="48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6" name="Line 77"/>
              <p:cNvSpPr>
                <a:spLocks noChangeShapeType="1"/>
              </p:cNvSpPr>
              <p:nvPr/>
            </p:nvSpPr>
            <p:spPr bwMode="auto">
              <a:xfrm>
                <a:off x="8520" y="4594"/>
                <a:ext cx="1" cy="48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" name="Line 78"/>
              <p:cNvSpPr>
                <a:spLocks noChangeShapeType="1"/>
              </p:cNvSpPr>
              <p:nvPr/>
            </p:nvSpPr>
            <p:spPr bwMode="auto">
              <a:xfrm>
                <a:off x="8985" y="4608"/>
                <a:ext cx="1" cy="48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8" name="Line 79"/>
              <p:cNvSpPr>
                <a:spLocks noChangeShapeType="1"/>
              </p:cNvSpPr>
              <p:nvPr/>
            </p:nvSpPr>
            <p:spPr bwMode="auto">
              <a:xfrm>
                <a:off x="3252" y="4059"/>
                <a:ext cx="1" cy="48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9" name="Line 80"/>
              <p:cNvSpPr>
                <a:spLocks noChangeShapeType="1"/>
              </p:cNvSpPr>
              <p:nvPr/>
            </p:nvSpPr>
            <p:spPr bwMode="auto">
              <a:xfrm>
                <a:off x="8521" y="5095"/>
                <a:ext cx="467" cy="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0" name="Line 81"/>
              <p:cNvSpPr>
                <a:spLocks noChangeShapeType="1"/>
              </p:cNvSpPr>
              <p:nvPr/>
            </p:nvSpPr>
            <p:spPr bwMode="auto">
              <a:xfrm>
                <a:off x="7150" y="4624"/>
                <a:ext cx="1363" cy="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" name="Line 82"/>
              <p:cNvSpPr>
                <a:spLocks noChangeShapeType="1"/>
              </p:cNvSpPr>
              <p:nvPr/>
            </p:nvSpPr>
            <p:spPr bwMode="auto">
              <a:xfrm>
                <a:off x="8980" y="5095"/>
                <a:ext cx="466" cy="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2" name="Line 83"/>
              <p:cNvSpPr>
                <a:spLocks noChangeShapeType="1"/>
              </p:cNvSpPr>
              <p:nvPr/>
            </p:nvSpPr>
            <p:spPr bwMode="auto">
              <a:xfrm>
                <a:off x="8984" y="4607"/>
                <a:ext cx="466" cy="2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" name="Line 84"/>
              <p:cNvSpPr>
                <a:spLocks noChangeShapeType="1"/>
              </p:cNvSpPr>
              <p:nvPr/>
            </p:nvSpPr>
            <p:spPr bwMode="auto">
              <a:xfrm>
                <a:off x="3268" y="5174"/>
                <a:ext cx="1" cy="48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" name="Line 85"/>
              <p:cNvSpPr>
                <a:spLocks noChangeShapeType="1"/>
              </p:cNvSpPr>
              <p:nvPr/>
            </p:nvSpPr>
            <p:spPr bwMode="auto">
              <a:xfrm>
                <a:off x="3729" y="5175"/>
                <a:ext cx="1" cy="48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5" name="Line 86"/>
              <p:cNvSpPr>
                <a:spLocks noChangeShapeType="1"/>
              </p:cNvSpPr>
              <p:nvPr/>
            </p:nvSpPr>
            <p:spPr bwMode="auto">
              <a:xfrm>
                <a:off x="6673" y="5176"/>
                <a:ext cx="1" cy="48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6" name="Line 87"/>
              <p:cNvSpPr>
                <a:spLocks noChangeShapeType="1"/>
              </p:cNvSpPr>
              <p:nvPr/>
            </p:nvSpPr>
            <p:spPr bwMode="auto">
              <a:xfrm>
                <a:off x="7134" y="5177"/>
                <a:ext cx="1" cy="48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7" name="Line 88"/>
              <p:cNvSpPr>
                <a:spLocks noChangeShapeType="1"/>
              </p:cNvSpPr>
              <p:nvPr/>
            </p:nvSpPr>
            <p:spPr bwMode="auto">
              <a:xfrm>
                <a:off x="8059" y="5160"/>
                <a:ext cx="1" cy="48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" name="Line 89"/>
              <p:cNvSpPr>
                <a:spLocks noChangeShapeType="1"/>
              </p:cNvSpPr>
              <p:nvPr/>
            </p:nvSpPr>
            <p:spPr bwMode="auto">
              <a:xfrm>
                <a:off x="8520" y="5161"/>
                <a:ext cx="1" cy="48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" name="Line 90"/>
              <p:cNvSpPr>
                <a:spLocks noChangeShapeType="1"/>
              </p:cNvSpPr>
              <p:nvPr/>
            </p:nvSpPr>
            <p:spPr bwMode="auto">
              <a:xfrm>
                <a:off x="8059" y="4059"/>
                <a:ext cx="1" cy="48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" name="Line 91"/>
              <p:cNvSpPr>
                <a:spLocks noChangeShapeType="1"/>
              </p:cNvSpPr>
              <p:nvPr/>
            </p:nvSpPr>
            <p:spPr bwMode="auto">
              <a:xfrm>
                <a:off x="8520" y="4060"/>
                <a:ext cx="1" cy="48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20" name="Line 92"/>
            <p:cNvSpPr>
              <a:spLocks noChangeShapeType="1"/>
            </p:cNvSpPr>
            <p:nvPr/>
          </p:nvSpPr>
          <p:spPr bwMode="auto">
            <a:xfrm rot="2700000">
              <a:off x="3497" y="3191"/>
              <a:ext cx="84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5" name="Rectangle 94"/>
          <p:cNvSpPr/>
          <p:nvPr/>
        </p:nvSpPr>
        <p:spPr bwMode="auto">
          <a:xfrm>
            <a:off x="3054824" y="1237666"/>
            <a:ext cx="893116" cy="574338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CPU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96" name="Rectangle 95"/>
          <p:cNvSpPr/>
          <p:nvPr/>
        </p:nvSpPr>
        <p:spPr bwMode="auto">
          <a:xfrm>
            <a:off x="4572000" y="1244599"/>
            <a:ext cx="893116" cy="574338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接口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97" name="Rectangle 96"/>
          <p:cNvSpPr/>
          <p:nvPr/>
        </p:nvSpPr>
        <p:spPr bwMode="auto">
          <a:xfrm>
            <a:off x="6545564" y="1254351"/>
            <a:ext cx="893116" cy="574338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接口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98" name="Rectangle 97"/>
          <p:cNvSpPr/>
          <p:nvPr/>
        </p:nvSpPr>
        <p:spPr bwMode="auto">
          <a:xfrm>
            <a:off x="8077319" y="1250208"/>
            <a:ext cx="893116" cy="574338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CPU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cxnSp>
        <p:nvCxnSpPr>
          <p:cNvPr id="100" name="Straight Arrow Connector 99"/>
          <p:cNvCxnSpPr>
            <a:stCxn id="97" idx="3"/>
            <a:endCxn id="98" idx="1"/>
          </p:cNvCxnSpPr>
          <p:nvPr/>
        </p:nvCxnSpPr>
        <p:spPr bwMode="auto">
          <a:xfrm flipV="1">
            <a:off x="7438680" y="1537377"/>
            <a:ext cx="638639" cy="4143"/>
          </a:xfrm>
          <a:prstGeom prst="straightConnector1">
            <a:avLst/>
          </a:prstGeom>
          <a:ln>
            <a:headEnd type="triangle"/>
            <a:tailEnd type="triangle"/>
          </a:ln>
          <a:ex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>
            <a:stCxn id="95" idx="3"/>
            <a:endCxn id="96" idx="1"/>
          </p:cNvCxnSpPr>
          <p:nvPr/>
        </p:nvCxnSpPr>
        <p:spPr bwMode="auto">
          <a:xfrm>
            <a:off x="3947940" y="1524835"/>
            <a:ext cx="624060" cy="6933"/>
          </a:xfrm>
          <a:prstGeom prst="straightConnector1">
            <a:avLst/>
          </a:prstGeom>
          <a:ln>
            <a:headEnd type="triangle"/>
            <a:tailEnd type="triangle"/>
          </a:ln>
          <a:ex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/>
          <p:nvPr/>
        </p:nvCxnSpPr>
        <p:spPr bwMode="auto">
          <a:xfrm>
            <a:off x="5471676" y="1340768"/>
            <a:ext cx="1073888" cy="360040"/>
          </a:xfrm>
          <a:prstGeom prst="straightConnector1">
            <a:avLst/>
          </a:prstGeom>
          <a:ln>
            <a:headEnd type="none" w="med" len="med"/>
            <a:tailEnd type="triangle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 bwMode="auto">
          <a:xfrm flipH="1">
            <a:off x="5471676" y="1340768"/>
            <a:ext cx="1073888" cy="360040"/>
          </a:xfrm>
          <a:prstGeom prst="straightConnector1">
            <a:avLst/>
          </a:prstGeom>
          <a:ln>
            <a:headEnd type="none" w="med" len="med"/>
            <a:tailEnd type="triangle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8" name="Rectangle 107"/>
          <p:cNvSpPr/>
          <p:nvPr/>
        </p:nvSpPr>
        <p:spPr bwMode="auto">
          <a:xfrm>
            <a:off x="5813137" y="2559069"/>
            <a:ext cx="893116" cy="574338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接口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9" name="Rectangle 108"/>
          <p:cNvSpPr/>
          <p:nvPr/>
        </p:nvSpPr>
        <p:spPr bwMode="auto">
          <a:xfrm>
            <a:off x="7630761" y="2564904"/>
            <a:ext cx="893116" cy="574338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CPU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cxnSp>
        <p:nvCxnSpPr>
          <p:cNvPr id="110" name="Straight Arrow Connector 109"/>
          <p:cNvCxnSpPr>
            <a:endCxn id="109" idx="1"/>
          </p:cNvCxnSpPr>
          <p:nvPr/>
        </p:nvCxnSpPr>
        <p:spPr bwMode="auto">
          <a:xfrm>
            <a:off x="6706253" y="2826722"/>
            <a:ext cx="924508" cy="25351"/>
          </a:xfrm>
          <a:prstGeom prst="straightConnector1">
            <a:avLst/>
          </a:prstGeom>
          <a:ln>
            <a:headEnd type="triangle"/>
            <a:tailEnd type="triangle"/>
          </a:ln>
          <a:ex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4" name="Rectangle 113"/>
          <p:cNvSpPr/>
          <p:nvPr/>
        </p:nvSpPr>
        <p:spPr bwMode="auto">
          <a:xfrm>
            <a:off x="3690268" y="2585636"/>
            <a:ext cx="893116" cy="574338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终端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cxnSp>
        <p:nvCxnSpPr>
          <p:cNvPr id="116" name="Straight Arrow Connector 115"/>
          <p:cNvCxnSpPr/>
          <p:nvPr/>
        </p:nvCxnSpPr>
        <p:spPr bwMode="auto">
          <a:xfrm>
            <a:off x="4583384" y="2708920"/>
            <a:ext cx="1228625" cy="0"/>
          </a:xfrm>
          <a:prstGeom prst="straightConnector1">
            <a:avLst/>
          </a:prstGeom>
          <a:ln>
            <a:headEnd type="none" w="med" len="med"/>
            <a:tailEnd type="triangle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/>
          <p:nvPr/>
        </p:nvCxnSpPr>
        <p:spPr bwMode="auto">
          <a:xfrm flipH="1">
            <a:off x="4583384" y="2996952"/>
            <a:ext cx="1228625" cy="0"/>
          </a:xfrm>
          <a:prstGeom prst="straightConnector1">
            <a:avLst/>
          </a:prstGeom>
          <a:ln>
            <a:headEnd type="none" w="med" len="med"/>
            <a:tailEnd type="triangle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4844256" y="227687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串行</a:t>
            </a:r>
            <a:endParaRPr lang="en-US" dirty="0"/>
          </a:p>
        </p:txBody>
      </p:sp>
      <p:sp>
        <p:nvSpPr>
          <p:cNvPr id="120" name="TextBox 119"/>
          <p:cNvSpPr txBox="1"/>
          <p:nvPr/>
        </p:nvSpPr>
        <p:spPr>
          <a:xfrm>
            <a:off x="6840779" y="233958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并行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475830"/>
      </p:ext>
    </p:extLst>
  </p:cSld>
  <p:clrMapOvr>
    <a:masterClrMapping/>
  </p:clrMapOvr>
</p:sld>
</file>

<file path=ppt/theme/theme1.xml><?xml version="1.0" encoding="utf-8"?>
<a:theme xmlns:a="http://schemas.openxmlformats.org/drawingml/2006/main" name="主题1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Arial"/>
        <a:ea typeface="黑体"/>
        <a:cs typeface=""/>
      </a:majorFont>
      <a:minorFont>
        <a:latin typeface="Gill Sans MT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>
    <a:extraClrScheme>
      <a:clrScheme name="主题1 1">
        <a:dk1>
          <a:srgbClr val="000000"/>
        </a:dk1>
        <a:lt1>
          <a:srgbClr val="FFFFFF"/>
        </a:lt1>
        <a:dk2>
          <a:srgbClr val="464653"/>
        </a:dk2>
        <a:lt2>
          <a:srgbClr val="DDE9EC"/>
        </a:lt2>
        <a:accent1>
          <a:srgbClr val="727CA3"/>
        </a:accent1>
        <a:accent2>
          <a:srgbClr val="9FB8CD"/>
        </a:accent2>
        <a:accent3>
          <a:srgbClr val="FFFFFF"/>
        </a:accent3>
        <a:accent4>
          <a:srgbClr val="000000"/>
        </a:accent4>
        <a:accent5>
          <a:srgbClr val="BCBFCE"/>
        </a:accent5>
        <a:accent6>
          <a:srgbClr val="90A6BA"/>
        </a:accent6>
        <a:hlink>
          <a:srgbClr val="B292CA"/>
        </a:hlink>
        <a:folHlink>
          <a:srgbClr val="6B56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4494</TotalTime>
  <Words>2654</Words>
  <Application>Microsoft Macintosh PowerPoint</Application>
  <PresentationFormat>全屏显示(4:3)</PresentationFormat>
  <Paragraphs>607</Paragraphs>
  <Slides>49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49</vt:i4>
      </vt:variant>
    </vt:vector>
  </HeadingPairs>
  <TitlesOfParts>
    <vt:vector size="61" baseType="lpstr">
      <vt:lpstr>黑体</vt:lpstr>
      <vt:lpstr>宋体</vt:lpstr>
      <vt:lpstr>微软雅黑</vt:lpstr>
      <vt:lpstr>Math A</vt:lpstr>
      <vt:lpstr>MS PMincho</vt:lpstr>
      <vt:lpstr>Arial</vt:lpstr>
      <vt:lpstr>Calibri</vt:lpstr>
      <vt:lpstr>Gill Sans MT</vt:lpstr>
      <vt:lpstr>Times New Roman</vt:lpstr>
      <vt:lpstr>Wingdings</vt:lpstr>
      <vt:lpstr>Wingdings 3</vt:lpstr>
      <vt:lpstr>主题1</vt:lpstr>
      <vt:lpstr>接口电路和外部设备</vt:lpstr>
      <vt:lpstr>主要教学内容</vt:lpstr>
      <vt:lpstr>输入/输出系统</vt:lpstr>
      <vt:lpstr>接口的基本功能</vt:lpstr>
      <vt:lpstr>  通用可编程接口电路</vt:lpstr>
      <vt:lpstr>串行接口芯片8251</vt:lpstr>
      <vt:lpstr>串行通信</vt:lpstr>
      <vt:lpstr>8251结构框图</vt:lpstr>
      <vt:lpstr>串行传送中的有关概念</vt:lpstr>
      <vt:lpstr>方式命令字的格式</vt:lpstr>
      <vt:lpstr>工作命令字的格式</vt:lpstr>
      <vt:lpstr>接口状态寄存器的内容格式</vt:lpstr>
      <vt:lpstr>Intel 8251串行接口芯片</vt:lpstr>
      <vt:lpstr>USB接口</vt:lpstr>
      <vt:lpstr>USB线缆</vt:lpstr>
      <vt:lpstr>USB结构</vt:lpstr>
      <vt:lpstr>USB接口工作原理</vt:lpstr>
      <vt:lpstr>  USB帧</vt:lpstr>
      <vt:lpstr>USB协议</vt:lpstr>
      <vt:lpstr>USB协议</vt:lpstr>
      <vt:lpstr>接口</vt:lpstr>
      <vt:lpstr>外部设备</vt:lpstr>
      <vt:lpstr>外部设备功能</vt:lpstr>
      <vt:lpstr>键盘</vt:lpstr>
      <vt:lpstr>键盘运行原理</vt:lpstr>
      <vt:lpstr>键盘运行原理</vt:lpstr>
      <vt:lpstr>键盘的运行原理</vt:lpstr>
      <vt:lpstr>键盘接口</vt:lpstr>
      <vt:lpstr>鼠标</vt:lpstr>
      <vt:lpstr>鼠标的发明</vt:lpstr>
      <vt:lpstr>鼠标的发明</vt:lpstr>
      <vt:lpstr>  机械式鼠标 </vt:lpstr>
      <vt:lpstr>  机械式鼠标</vt:lpstr>
      <vt:lpstr>  智能输入设备</vt:lpstr>
      <vt:lpstr>  输出设备概述</vt:lpstr>
      <vt:lpstr>  点阵输出设备</vt:lpstr>
      <vt:lpstr>  阴极射线管(CRT)显示器</vt:lpstr>
      <vt:lpstr>  阴极射线管（CRT）的构成</vt:lpstr>
      <vt:lpstr>  CRT的几个概念</vt:lpstr>
      <vt:lpstr>  CRT图形显示器</vt:lpstr>
      <vt:lpstr>液晶显示器</vt:lpstr>
      <vt:lpstr>液晶显示器</vt:lpstr>
      <vt:lpstr>等离子显示器</vt:lpstr>
      <vt:lpstr>激光打印机</vt:lpstr>
      <vt:lpstr>激光打印机组成</vt:lpstr>
      <vt:lpstr>打印机</vt:lpstr>
      <vt:lpstr>  输入/输出设备</vt:lpstr>
      <vt:lpstr>关于课堂交流</vt:lpstr>
      <vt:lpstr>谢谢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面向云计算的网络化操作系统 课题三 启动预备会</dc:title>
  <dc:creator>Hu Chunming</dc:creator>
  <cp:lastModifiedBy>Kang Chen</cp:lastModifiedBy>
  <cp:revision>564</cp:revision>
  <dcterms:created xsi:type="dcterms:W3CDTF">2016-09-06T00:35:26Z</dcterms:created>
  <dcterms:modified xsi:type="dcterms:W3CDTF">2019-09-02T01:44:33Z</dcterms:modified>
</cp:coreProperties>
</file>

<file path=docProps/thumbnail.jpeg>
</file>